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72" r:id="rId1"/>
  </p:sldMasterIdLst>
  <p:notesMasterIdLst>
    <p:notesMasterId r:id="rId25"/>
  </p:notesMasterIdLst>
  <p:sldIdLst>
    <p:sldId id="264" r:id="rId2"/>
    <p:sldId id="314" r:id="rId3"/>
    <p:sldId id="342" r:id="rId4"/>
    <p:sldId id="294" r:id="rId5"/>
    <p:sldId id="331" r:id="rId6"/>
    <p:sldId id="335" r:id="rId7"/>
    <p:sldId id="344" r:id="rId8"/>
    <p:sldId id="349" r:id="rId9"/>
    <p:sldId id="350" r:id="rId10"/>
    <p:sldId id="345" r:id="rId11"/>
    <p:sldId id="348" r:id="rId12"/>
    <p:sldId id="339" r:id="rId13"/>
    <p:sldId id="340" r:id="rId14"/>
    <p:sldId id="343" r:id="rId15"/>
    <p:sldId id="347" r:id="rId16"/>
    <p:sldId id="872" r:id="rId17"/>
    <p:sldId id="873" r:id="rId18"/>
    <p:sldId id="874" r:id="rId19"/>
    <p:sldId id="875" r:id="rId20"/>
    <p:sldId id="876" r:id="rId21"/>
    <p:sldId id="877" r:id="rId22"/>
    <p:sldId id="353" r:id="rId23"/>
    <p:sldId id="330" r:id="rId24"/>
  </p:sldIdLst>
  <p:sldSz cx="9144000" cy="6840538"/>
  <p:notesSz cx="6797675" cy="9926638"/>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ser" lastIdx="1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4613"/>
    <a:srgbClr val="1D9EFF"/>
    <a:srgbClr val="00A3DB"/>
    <a:srgbClr val="0432FF"/>
    <a:srgbClr val="0033A1"/>
    <a:srgbClr val="214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0" autoAdjust="0"/>
    <p:restoredTop sz="94682"/>
  </p:normalViewPr>
  <p:slideViewPr>
    <p:cSldViewPr snapToGrid="0" snapToObjects="1">
      <p:cViewPr varScale="1">
        <p:scale>
          <a:sx n="68" d="100"/>
          <a:sy n="68" d="100"/>
        </p:scale>
        <p:origin x="1368" y="7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B002038-5549-194A-AF75-2172F97EC8AA}" type="datetimeFigureOut">
              <a:rPr lang="en-US" smtClean="0"/>
              <a:t>7/10/2020</a:t>
            </a:fld>
            <a:endParaRPr lang="en-US" dirty="0"/>
          </a:p>
        </p:txBody>
      </p:sp>
      <p:sp>
        <p:nvSpPr>
          <p:cNvPr id="4" name="Slide Image Placeholder 3"/>
          <p:cNvSpPr>
            <a:spLocks noGrp="1" noRot="1" noChangeAspect="1"/>
          </p:cNvSpPr>
          <p:nvPr>
            <p:ph type="sldImg" idx="2"/>
          </p:nvPr>
        </p:nvSpPr>
        <p:spPr>
          <a:xfrm>
            <a:off x="1160463" y="1241425"/>
            <a:ext cx="4476750"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C18A5F-2E17-3646-BF95-FE7126A34F3F}" type="slidenum">
              <a:rPr lang="en-US" smtClean="0"/>
              <a:t>‹#›</a:t>
            </a:fld>
            <a:endParaRPr lang="en-US" dirty="0"/>
          </a:p>
        </p:txBody>
      </p:sp>
    </p:spTree>
    <p:extLst>
      <p:ext uri="{BB962C8B-B14F-4D97-AF65-F5344CB8AC3E}">
        <p14:creationId xmlns:p14="http://schemas.microsoft.com/office/powerpoint/2010/main" val="1410993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0" y="-10160"/>
            <a:ext cx="9144000" cy="6489452"/>
          </a:xfrm>
          <a:prstGeom prst="rect">
            <a:avLst/>
          </a:prstGeom>
        </p:spPr>
      </p:pic>
      <p:pic>
        <p:nvPicPr>
          <p:cNvPr id="9" name="Picture 8">
            <a:extLst>
              <a:ext uri="{FF2B5EF4-FFF2-40B4-BE49-F238E27FC236}">
                <a16:creationId xmlns:a16="http://schemas.microsoft.com/office/drawing/2014/main" id="{E9576BA0-BF6C-C94D-A688-ED3796899673}"/>
              </a:ext>
            </a:extLst>
          </p:cNvPr>
          <p:cNvPicPr>
            <a:picLocks noChangeAspect="1"/>
          </p:cNvPicPr>
          <p:nvPr userDrawn="1"/>
        </p:nvPicPr>
        <p:blipFill>
          <a:blip r:embed="rId3" cstate="email">
            <a:alphaModFix amt="38000"/>
            <a:extLst>
              <a:ext uri="{28A0092B-C50C-407E-A947-70E740481C1C}">
                <a14:useLocalDpi xmlns:a14="http://schemas.microsoft.com/office/drawing/2010/main"/>
              </a:ext>
            </a:extLst>
          </a:blip>
          <a:stretch>
            <a:fillRect/>
          </a:stretch>
        </p:blipFill>
        <p:spPr>
          <a:xfrm>
            <a:off x="-77504" y="-1760128"/>
            <a:ext cx="5960144" cy="7888027"/>
          </a:xfrm>
          <a:prstGeom prst="rect">
            <a:avLst/>
          </a:prstGeom>
        </p:spPr>
      </p:pic>
      <p:pic>
        <p:nvPicPr>
          <p:cNvPr id="6" name="Picture 5">
            <a:extLst>
              <a:ext uri="{FF2B5EF4-FFF2-40B4-BE49-F238E27FC236}">
                <a16:creationId xmlns:a16="http://schemas.microsoft.com/office/drawing/2014/main" id="{4892B201-90C9-BB40-953A-EE0256AA7232}"/>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45440" y="351083"/>
            <a:ext cx="3917374" cy="3408115"/>
          </a:xfrm>
          <a:prstGeom prst="rect">
            <a:avLst/>
          </a:prstGeom>
        </p:spPr>
      </p:pic>
      <p:sp>
        <p:nvSpPr>
          <p:cNvPr id="2" name="Title 1"/>
          <p:cNvSpPr>
            <a:spLocks noGrp="1"/>
          </p:cNvSpPr>
          <p:nvPr>
            <p:ph type="ctrTitle" hasCustomPrompt="1"/>
          </p:nvPr>
        </p:nvSpPr>
        <p:spPr>
          <a:xfrm>
            <a:off x="490914" y="712639"/>
            <a:ext cx="3771900" cy="969067"/>
          </a:xfrm>
        </p:spPr>
        <p:txBody>
          <a:bodyPr anchor="t" anchorCtr="0">
            <a:normAutofit/>
          </a:bodyPr>
          <a:lstStyle>
            <a:lvl1pPr algn="l">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stStyle>
          <a:p>
            <a:r>
              <a:rPr lang="en-US" dirty="0"/>
              <a:t>CLICK TO </a:t>
            </a:r>
            <a:br>
              <a:rPr lang="en-US" dirty="0"/>
            </a:br>
            <a:r>
              <a:rPr lang="en-US" dirty="0"/>
              <a:t>EDIT MASTER </a:t>
            </a:r>
            <a:br>
              <a:rPr lang="en-US" dirty="0"/>
            </a:br>
            <a:r>
              <a:rPr lang="en-US" dirty="0"/>
              <a:t>TITLE STYLE</a:t>
            </a:r>
          </a:p>
        </p:txBody>
      </p:sp>
      <p:sp>
        <p:nvSpPr>
          <p:cNvPr id="3" name="Subtitle 2"/>
          <p:cNvSpPr>
            <a:spLocks noGrp="1"/>
          </p:cNvSpPr>
          <p:nvPr>
            <p:ph type="subTitle" idx="1" hasCustomPrompt="1"/>
          </p:nvPr>
        </p:nvSpPr>
        <p:spPr>
          <a:xfrm>
            <a:off x="490914" y="2293534"/>
            <a:ext cx="2630654" cy="1364065"/>
          </a:xfrm>
        </p:spPr>
        <p:txBody>
          <a:bodyPr>
            <a:normAutofit/>
          </a:bodyPr>
          <a:lstStyle>
            <a:lvl1pPr marL="0" indent="0" algn="l">
              <a:buNone/>
              <a:defRPr sz="1600" b="0" i="1">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6057" indent="0" algn="ctr">
              <a:buNone/>
              <a:defRPr sz="1995"/>
            </a:lvl2pPr>
            <a:lvl3pPr marL="912114" indent="0" algn="ctr">
              <a:buNone/>
              <a:defRPr sz="1795"/>
            </a:lvl3pPr>
            <a:lvl4pPr marL="1368171" indent="0" algn="ctr">
              <a:buNone/>
              <a:defRPr sz="1596"/>
            </a:lvl4pPr>
            <a:lvl5pPr marL="1824228" indent="0" algn="ctr">
              <a:buNone/>
              <a:defRPr sz="1596"/>
            </a:lvl5pPr>
            <a:lvl6pPr marL="2280285" indent="0" algn="ctr">
              <a:buNone/>
              <a:defRPr sz="1596"/>
            </a:lvl6pPr>
            <a:lvl7pPr marL="2736342" indent="0" algn="ctr">
              <a:buNone/>
              <a:defRPr sz="1596"/>
            </a:lvl7pPr>
            <a:lvl8pPr marL="3192399" indent="0" algn="ctr">
              <a:buNone/>
              <a:defRPr sz="1596"/>
            </a:lvl8pPr>
            <a:lvl9pPr marL="3648456" indent="0" algn="ctr">
              <a:buNone/>
              <a:defRPr sz="1596"/>
            </a:lvl9pPr>
          </a:lstStyle>
          <a:p>
            <a:r>
              <a:rPr lang="en-US" dirty="0"/>
              <a:t>CLICK TO EDIT </a:t>
            </a:r>
            <a:br>
              <a:rPr lang="en-US" dirty="0"/>
            </a:br>
            <a:r>
              <a:rPr lang="en-US" dirty="0"/>
              <a:t>MASTER SUBTITLE </a:t>
            </a:r>
            <a:br>
              <a:rPr lang="en-US" dirty="0"/>
            </a:br>
            <a:r>
              <a:rPr lang="en-US" dirty="0"/>
              <a:t>STYLE</a:t>
            </a:r>
          </a:p>
        </p:txBody>
      </p:sp>
      <p:sp>
        <p:nvSpPr>
          <p:cNvPr id="11" name="Rectangle 10">
            <a:extLst>
              <a:ext uri="{FF2B5EF4-FFF2-40B4-BE49-F238E27FC236}">
                <a16:creationId xmlns:a16="http://schemas.microsoft.com/office/drawing/2014/main" id="{12EC9CD5-DFB4-D74C-A409-C994E729D442}"/>
              </a:ext>
            </a:extLst>
          </p:cNvPr>
          <p:cNvSpPr/>
          <p:nvPr userDrawn="1"/>
        </p:nvSpPr>
        <p:spPr>
          <a:xfrm>
            <a:off x="0" y="5598160"/>
            <a:ext cx="9144000" cy="12423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2F874529-6894-6E4C-9874-5DCB230A3098}"/>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31140" y="5597048"/>
            <a:ext cx="2890428" cy="1242377"/>
          </a:xfrm>
          <a:prstGeom prst="rect">
            <a:avLst/>
          </a:prstGeom>
        </p:spPr>
      </p:pic>
      <p:pic>
        <p:nvPicPr>
          <p:cNvPr id="15" name="Picture 14">
            <a:extLst>
              <a:ext uri="{FF2B5EF4-FFF2-40B4-BE49-F238E27FC236}">
                <a16:creationId xmlns:a16="http://schemas.microsoft.com/office/drawing/2014/main" id="{D0337991-596E-9942-8A04-2CEE8574C384}"/>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782648" y="5598160"/>
            <a:ext cx="1361351" cy="1235300"/>
          </a:xfrm>
          <a:prstGeom prst="rect">
            <a:avLst/>
          </a:prstGeom>
        </p:spPr>
      </p:pic>
    </p:spTree>
    <p:extLst>
      <p:ext uri="{BB962C8B-B14F-4D97-AF65-F5344CB8AC3E}">
        <p14:creationId xmlns:p14="http://schemas.microsoft.com/office/powerpoint/2010/main" val="1714282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6036"/>
            <a:ext cx="2949178" cy="1596126"/>
          </a:xfrm>
        </p:spPr>
        <p:txBody>
          <a:bodyPr anchor="b"/>
          <a:lstStyle>
            <a:lvl1pPr>
              <a:defRPr sz="3192"/>
            </a:lvl1pPr>
          </a:lstStyle>
          <a:p>
            <a:r>
              <a:rPr lang="en-US"/>
              <a:t>Click to edit Master title style</a:t>
            </a:r>
            <a:endParaRPr lang="en-US" dirty="0"/>
          </a:p>
        </p:txBody>
      </p:sp>
      <p:sp>
        <p:nvSpPr>
          <p:cNvPr id="3" name="Content Placeholder 2"/>
          <p:cNvSpPr>
            <a:spLocks noGrp="1"/>
          </p:cNvSpPr>
          <p:nvPr>
            <p:ph idx="1"/>
          </p:nvPr>
        </p:nvSpPr>
        <p:spPr>
          <a:xfrm>
            <a:off x="3887391" y="984912"/>
            <a:ext cx="4629150" cy="4861216"/>
          </a:xfrm>
        </p:spPr>
        <p:txBody>
          <a:bodyPr/>
          <a:lstStyle>
            <a:lvl1pPr>
              <a:defRPr sz="3192"/>
            </a:lvl1pPr>
            <a:lvl2pPr>
              <a:defRPr sz="2793"/>
            </a:lvl2pPr>
            <a:lvl3pPr>
              <a:defRPr sz="2394"/>
            </a:lvl3pPr>
            <a:lvl4pPr>
              <a:defRPr sz="1995"/>
            </a:lvl4pPr>
            <a:lvl5pPr>
              <a:defRPr sz="1995"/>
            </a:lvl5pPr>
            <a:lvl6pPr>
              <a:defRPr sz="1995"/>
            </a:lvl6pPr>
            <a:lvl7pPr>
              <a:defRPr sz="1995"/>
            </a:lvl7pPr>
            <a:lvl8pPr>
              <a:defRPr sz="1995"/>
            </a:lvl8pPr>
            <a:lvl9pPr>
              <a:defRPr sz="199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2161"/>
            <a:ext cx="2949178" cy="3801883"/>
          </a:xfrm>
        </p:spPr>
        <p:txBody>
          <a:bodyPr/>
          <a:lstStyle>
            <a:lvl1pPr marL="0" indent="0">
              <a:buNone/>
              <a:defRPr sz="1596"/>
            </a:lvl1pPr>
            <a:lvl2pPr marL="456057" indent="0">
              <a:buNone/>
              <a:defRPr sz="1397"/>
            </a:lvl2pPr>
            <a:lvl3pPr marL="912114" indent="0">
              <a:buNone/>
              <a:defRPr sz="1197"/>
            </a:lvl3pPr>
            <a:lvl4pPr marL="1368171" indent="0">
              <a:buNone/>
              <a:defRPr sz="998"/>
            </a:lvl4pPr>
            <a:lvl5pPr marL="1824228" indent="0">
              <a:buNone/>
              <a:defRPr sz="998"/>
            </a:lvl5pPr>
            <a:lvl6pPr marL="2280285" indent="0">
              <a:buNone/>
              <a:defRPr sz="998"/>
            </a:lvl6pPr>
            <a:lvl7pPr marL="2736342" indent="0">
              <a:buNone/>
              <a:defRPr sz="998"/>
            </a:lvl7pPr>
            <a:lvl8pPr marL="3192399" indent="0">
              <a:buNone/>
              <a:defRPr sz="998"/>
            </a:lvl8pPr>
            <a:lvl9pPr marL="3648456" indent="0">
              <a:buNone/>
              <a:defRPr sz="998"/>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309A23-CB97-FF4D-9DB6-0E242015F0E2}" type="slidenum">
              <a:rPr lang="en-US" smtClean="0"/>
              <a:t>‹#›</a:t>
            </a:fld>
            <a:endParaRPr lang="en-US" dirty="0"/>
          </a:p>
        </p:txBody>
      </p:sp>
    </p:spTree>
    <p:extLst>
      <p:ext uri="{BB962C8B-B14F-4D97-AF65-F5344CB8AC3E}">
        <p14:creationId xmlns:p14="http://schemas.microsoft.com/office/powerpoint/2010/main" val="1305946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6036"/>
            <a:ext cx="2949178" cy="1596126"/>
          </a:xfrm>
        </p:spPr>
        <p:txBody>
          <a:bodyPr anchor="b"/>
          <a:lstStyle>
            <a:lvl1pPr>
              <a:defRPr sz="3192"/>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4912"/>
            <a:ext cx="4629150" cy="4861216"/>
          </a:xfrm>
        </p:spPr>
        <p:txBody>
          <a:bodyPr anchor="t"/>
          <a:lstStyle>
            <a:lvl1pPr marL="0" indent="0">
              <a:buNone/>
              <a:defRPr sz="3192"/>
            </a:lvl1pPr>
            <a:lvl2pPr marL="456057" indent="0">
              <a:buNone/>
              <a:defRPr sz="2793"/>
            </a:lvl2pPr>
            <a:lvl3pPr marL="912114" indent="0">
              <a:buNone/>
              <a:defRPr sz="2394"/>
            </a:lvl3pPr>
            <a:lvl4pPr marL="1368171" indent="0">
              <a:buNone/>
              <a:defRPr sz="1995"/>
            </a:lvl4pPr>
            <a:lvl5pPr marL="1824228" indent="0">
              <a:buNone/>
              <a:defRPr sz="1995"/>
            </a:lvl5pPr>
            <a:lvl6pPr marL="2280285" indent="0">
              <a:buNone/>
              <a:defRPr sz="1995"/>
            </a:lvl6pPr>
            <a:lvl7pPr marL="2736342" indent="0">
              <a:buNone/>
              <a:defRPr sz="1995"/>
            </a:lvl7pPr>
            <a:lvl8pPr marL="3192399" indent="0">
              <a:buNone/>
              <a:defRPr sz="1995"/>
            </a:lvl8pPr>
            <a:lvl9pPr marL="3648456" indent="0">
              <a:buNone/>
              <a:defRPr sz="1995"/>
            </a:lvl9pPr>
          </a:lstStyle>
          <a:p>
            <a:r>
              <a:rPr lang="en-US" dirty="0"/>
              <a:t>Drag picture to placeholder or click icon to add</a:t>
            </a:r>
          </a:p>
        </p:txBody>
      </p:sp>
      <p:sp>
        <p:nvSpPr>
          <p:cNvPr id="4" name="Text Placeholder 3"/>
          <p:cNvSpPr>
            <a:spLocks noGrp="1"/>
          </p:cNvSpPr>
          <p:nvPr>
            <p:ph type="body" sz="half" idx="2"/>
          </p:nvPr>
        </p:nvSpPr>
        <p:spPr>
          <a:xfrm>
            <a:off x="629841" y="2052161"/>
            <a:ext cx="2949178" cy="3801883"/>
          </a:xfrm>
        </p:spPr>
        <p:txBody>
          <a:bodyPr/>
          <a:lstStyle>
            <a:lvl1pPr marL="0" indent="0">
              <a:buNone/>
              <a:defRPr sz="1596"/>
            </a:lvl1pPr>
            <a:lvl2pPr marL="456057" indent="0">
              <a:buNone/>
              <a:defRPr sz="1397"/>
            </a:lvl2pPr>
            <a:lvl3pPr marL="912114" indent="0">
              <a:buNone/>
              <a:defRPr sz="1197"/>
            </a:lvl3pPr>
            <a:lvl4pPr marL="1368171" indent="0">
              <a:buNone/>
              <a:defRPr sz="998"/>
            </a:lvl4pPr>
            <a:lvl5pPr marL="1824228" indent="0">
              <a:buNone/>
              <a:defRPr sz="998"/>
            </a:lvl5pPr>
            <a:lvl6pPr marL="2280285" indent="0">
              <a:buNone/>
              <a:defRPr sz="998"/>
            </a:lvl6pPr>
            <a:lvl7pPr marL="2736342" indent="0">
              <a:buNone/>
              <a:defRPr sz="998"/>
            </a:lvl7pPr>
            <a:lvl8pPr marL="3192399" indent="0">
              <a:buNone/>
              <a:defRPr sz="998"/>
            </a:lvl8pPr>
            <a:lvl9pPr marL="3648456" indent="0">
              <a:buNone/>
              <a:defRPr sz="998"/>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309A23-CB97-FF4D-9DB6-0E242015F0E2}" type="slidenum">
              <a:rPr lang="en-US" smtClean="0"/>
              <a:t>‹#›</a:t>
            </a:fld>
            <a:endParaRPr lang="en-US" dirty="0"/>
          </a:p>
        </p:txBody>
      </p:sp>
    </p:spTree>
    <p:extLst>
      <p:ext uri="{BB962C8B-B14F-4D97-AF65-F5344CB8AC3E}">
        <p14:creationId xmlns:p14="http://schemas.microsoft.com/office/powerpoint/2010/main" val="1754558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24569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D03D7C19-5DAD-7E45-A4CC-D0ED2F9ACA3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l="-37546" b="-26693"/>
          <a:stretch/>
        </p:blipFill>
        <p:spPr>
          <a:xfrm>
            <a:off x="-3437075" y="-93879"/>
            <a:ext cx="12581074" cy="8342333"/>
          </a:xfrm>
          <a:prstGeom prst="rect">
            <a:avLst/>
          </a:prstGeom>
        </p:spPr>
      </p:pic>
      <p:sp>
        <p:nvSpPr>
          <p:cNvPr id="14" name="Rectangle 13">
            <a:extLst>
              <a:ext uri="{FF2B5EF4-FFF2-40B4-BE49-F238E27FC236}">
                <a16:creationId xmlns:a16="http://schemas.microsoft.com/office/drawing/2014/main" id="{8AA89B66-893A-6F44-A8FC-2C228AA6C757}"/>
              </a:ext>
            </a:extLst>
          </p:cNvPr>
          <p:cNvSpPr/>
          <p:nvPr userDrawn="1"/>
        </p:nvSpPr>
        <p:spPr>
          <a:xfrm>
            <a:off x="-89480" y="-93879"/>
            <a:ext cx="9233479" cy="5676771"/>
          </a:xfrm>
          <a:prstGeom prst="rect">
            <a:avLst/>
          </a:prstGeom>
          <a:solidFill>
            <a:srgbClr val="00A3D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Picture 22">
            <a:extLst>
              <a:ext uri="{FF2B5EF4-FFF2-40B4-BE49-F238E27FC236}">
                <a16:creationId xmlns:a16="http://schemas.microsoft.com/office/drawing/2014/main" id="{31024C8F-0C9E-3549-9CC7-C046097F530E}"/>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342451" y="349342"/>
            <a:ext cx="5659120" cy="4895138"/>
          </a:xfrm>
          <a:prstGeom prst="rect">
            <a:avLst/>
          </a:prstGeom>
        </p:spPr>
      </p:pic>
      <p:sp>
        <p:nvSpPr>
          <p:cNvPr id="2" name="Title 1"/>
          <p:cNvSpPr>
            <a:spLocks noGrp="1"/>
          </p:cNvSpPr>
          <p:nvPr>
            <p:ph type="title" hasCustomPrompt="1"/>
          </p:nvPr>
        </p:nvSpPr>
        <p:spPr>
          <a:xfrm>
            <a:off x="628650" y="791027"/>
            <a:ext cx="4041944" cy="543508"/>
          </a:xfrm>
        </p:spPr>
        <p:txBody>
          <a:bodyPr>
            <a:normAutofit/>
          </a:bodyPr>
          <a:lstStyle>
            <a:lvl1pPr>
              <a:defRPr sz="2200">
                <a:solidFill>
                  <a:schemeClr val="bg1"/>
                </a:solidFill>
              </a:defRPr>
            </a:lvl1pPr>
          </a:lstStyle>
          <a:p>
            <a:r>
              <a:rPr lang="en-US" dirty="0"/>
              <a:t>Click to edit Contents</a:t>
            </a:r>
          </a:p>
        </p:txBody>
      </p:sp>
      <p:sp>
        <p:nvSpPr>
          <p:cNvPr id="3" name="Content Placeholder 2"/>
          <p:cNvSpPr>
            <a:spLocks noGrp="1"/>
          </p:cNvSpPr>
          <p:nvPr>
            <p:ph idx="1"/>
          </p:nvPr>
        </p:nvSpPr>
        <p:spPr>
          <a:xfrm>
            <a:off x="628650" y="1334535"/>
            <a:ext cx="4041944" cy="2854933"/>
          </a:xfrm>
        </p:spPr>
        <p:txBody>
          <a:bodyPr>
            <a:normAutofit/>
          </a:bodyPr>
          <a:lstStyle>
            <a:lvl1pPr marL="342900" indent="-342900">
              <a:buFont typeface="+mj-lt"/>
              <a:buAutoNum type="arabicPeriod"/>
              <a:defRPr sz="1800">
                <a:solidFill>
                  <a:schemeClr val="bg1"/>
                </a:solidFill>
              </a:defRPr>
            </a:lvl1pPr>
            <a:lvl2pPr marL="456057" indent="0">
              <a:buFontTx/>
              <a:buNone/>
              <a:defRPr sz="1800">
                <a:solidFill>
                  <a:schemeClr val="bg1"/>
                </a:solidFill>
              </a:defRPr>
            </a:lvl2pPr>
            <a:lvl3pPr marL="912114" indent="0">
              <a:buFontTx/>
              <a:buNone/>
              <a:defRPr sz="1800">
                <a:solidFill>
                  <a:schemeClr val="bg1"/>
                </a:solidFill>
              </a:defRPr>
            </a:lvl3pPr>
            <a:lvl4pPr marL="1368171" indent="0">
              <a:buFontTx/>
              <a:buNone/>
              <a:defRPr sz="1800">
                <a:solidFill>
                  <a:schemeClr val="bg1"/>
                </a:solidFill>
              </a:defRPr>
            </a:lvl4pPr>
            <a:lvl5pPr marL="1824228" indent="0">
              <a:buFontTx/>
              <a:buNone/>
              <a:defRPr sz="1800">
                <a:solidFill>
                  <a:schemeClr val="bg1"/>
                </a:solidFill>
              </a:defRPr>
            </a:lvl5pPr>
          </a:lstStyle>
          <a:p>
            <a:pPr lvl="0"/>
            <a:r>
              <a:rPr lang="en-US" dirty="0"/>
              <a:t>Click to edit Master text styles</a:t>
            </a:r>
          </a:p>
          <a:p>
            <a:pPr lvl="0"/>
            <a:r>
              <a:rPr lang="en-US" dirty="0"/>
              <a:t>Second level</a:t>
            </a:r>
          </a:p>
          <a:p>
            <a:pPr lvl="0"/>
            <a:r>
              <a:rPr lang="en-US" dirty="0"/>
              <a:t>Third level</a:t>
            </a:r>
          </a:p>
          <a:p>
            <a:pPr lvl="0"/>
            <a:r>
              <a:rPr lang="en-US" dirty="0"/>
              <a:t>Fourth level</a:t>
            </a:r>
          </a:p>
          <a:p>
            <a:pPr lvl="0"/>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309A23-CB97-FF4D-9DB6-0E242015F0E2}" type="slidenum">
              <a:rPr lang="en-US" smtClean="0"/>
              <a:t>‹#›</a:t>
            </a:fld>
            <a:endParaRPr lang="en-US" dirty="0"/>
          </a:p>
        </p:txBody>
      </p:sp>
      <p:sp>
        <p:nvSpPr>
          <p:cNvPr id="7" name="Rectangle 6">
            <a:extLst>
              <a:ext uri="{FF2B5EF4-FFF2-40B4-BE49-F238E27FC236}">
                <a16:creationId xmlns:a16="http://schemas.microsoft.com/office/drawing/2014/main" id="{A57954D5-02D4-E54C-9C3C-D00A821595BA}"/>
              </a:ext>
            </a:extLst>
          </p:cNvPr>
          <p:cNvSpPr/>
          <p:nvPr userDrawn="1"/>
        </p:nvSpPr>
        <p:spPr>
          <a:xfrm>
            <a:off x="353291" y="1392382"/>
            <a:ext cx="5112789" cy="38520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6A62023-D7EF-6C48-84CE-873EFB7D2B5A}"/>
              </a:ext>
            </a:extLst>
          </p:cNvPr>
          <p:cNvSpPr/>
          <p:nvPr userDrawn="1"/>
        </p:nvSpPr>
        <p:spPr>
          <a:xfrm>
            <a:off x="0" y="5598160"/>
            <a:ext cx="9144000" cy="12423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358C6F26-40CE-844F-9EFF-056DD9CAAA9D}"/>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31140" y="5597048"/>
            <a:ext cx="2890428" cy="1242377"/>
          </a:xfrm>
          <a:prstGeom prst="rect">
            <a:avLst/>
          </a:prstGeom>
        </p:spPr>
      </p:pic>
      <p:pic>
        <p:nvPicPr>
          <p:cNvPr id="19" name="Picture 18">
            <a:extLst>
              <a:ext uri="{FF2B5EF4-FFF2-40B4-BE49-F238E27FC236}">
                <a16:creationId xmlns:a16="http://schemas.microsoft.com/office/drawing/2014/main" id="{814931CE-96CA-5341-BC65-28A2FAD31428}"/>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7782648" y="5598160"/>
            <a:ext cx="1361351" cy="1235300"/>
          </a:xfrm>
          <a:prstGeom prst="rect">
            <a:avLst/>
          </a:prstGeom>
        </p:spPr>
      </p:pic>
    </p:spTree>
    <p:extLst>
      <p:ext uri="{BB962C8B-B14F-4D97-AF65-F5344CB8AC3E}">
        <p14:creationId xmlns:p14="http://schemas.microsoft.com/office/powerpoint/2010/main" val="1311554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524D5BD-501B-0245-B85F-395BB1B1294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r="-731"/>
          <a:stretch/>
        </p:blipFill>
        <p:spPr>
          <a:xfrm>
            <a:off x="0" y="0"/>
            <a:ext cx="9144000" cy="972000"/>
          </a:xfrm>
          <a:prstGeom prst="rect">
            <a:avLst/>
          </a:prstGeom>
        </p:spPr>
      </p:pic>
      <p:sp>
        <p:nvSpPr>
          <p:cNvPr id="2" name="Title 1"/>
          <p:cNvSpPr>
            <a:spLocks noGrp="1"/>
          </p:cNvSpPr>
          <p:nvPr>
            <p:ph type="title" hasCustomPrompt="1"/>
          </p:nvPr>
        </p:nvSpPr>
        <p:spPr>
          <a:xfrm>
            <a:off x="628650" y="364197"/>
            <a:ext cx="5382000" cy="456685"/>
          </a:xfrm>
        </p:spPr>
        <p:txBody>
          <a:bodyPr>
            <a:normAutofit/>
          </a:bodyPr>
          <a:lstStyle>
            <a:lvl1pPr marL="0" marR="0" indent="0" algn="l" defTabSz="912114" rtl="0" eaLnBrk="1" fontAlgn="auto" latinLnBrk="0" hangingPunct="1">
              <a:lnSpc>
                <a:spcPct val="90000"/>
              </a:lnSpc>
              <a:spcBef>
                <a:spcPct val="0"/>
              </a:spcBef>
              <a:spcAft>
                <a:spcPts val="0"/>
              </a:spcAft>
              <a:buClrTx/>
              <a:buSzTx/>
              <a:buFontTx/>
              <a:buNone/>
              <a:tabLst/>
              <a:defRPr sz="1400" b="0">
                <a:solidFill>
                  <a:schemeClr val="bg1"/>
                </a:solidFill>
              </a:defRPr>
            </a:lvl1pPr>
          </a:lstStyle>
          <a:p>
            <a:pPr marL="0" marR="0" lvl="0" indent="0" algn="l" defTabSz="912114" rtl="0" eaLnBrk="1" fontAlgn="auto" latinLnBrk="0" hangingPunct="1">
              <a:lnSpc>
                <a:spcPct val="90000"/>
              </a:lnSpc>
              <a:spcBef>
                <a:spcPct val="0"/>
              </a:spcBef>
              <a:spcAft>
                <a:spcPts val="0"/>
              </a:spcAft>
              <a:buClrTx/>
              <a:buSzTx/>
              <a:buFontTx/>
              <a:buNone/>
              <a:tabLst/>
              <a:defRPr/>
            </a:pPr>
            <a:r>
              <a:rPr lang="en-ZA" dirty="0">
                <a:effectLst/>
                <a:latin typeface="Arial" panose="020B0604020202020204" pitchFamily="34" charset="0"/>
              </a:rPr>
              <a:t>1. Chapter heading 1</a:t>
            </a:r>
            <a:br>
              <a:rPr lang="en-ZA" dirty="0">
                <a:effectLst/>
                <a:latin typeface="Arial" panose="020B0604020202020204" pitchFamily="34" charset="0"/>
              </a:rPr>
            </a:br>
            <a:r>
              <a:rPr lang="en-ZA" dirty="0">
                <a:effectLst/>
                <a:latin typeface="Arial" panose="020B0604020202020204" pitchFamily="34" charset="0"/>
              </a:rPr>
              <a:t>1.1 Sub heading</a:t>
            </a:r>
            <a:br>
              <a:rPr lang="en-ZA" dirty="0">
                <a:effectLst/>
                <a:latin typeface="Arial" panose="020B0604020202020204" pitchFamily="34" charset="0"/>
              </a:rPr>
            </a:br>
            <a:endParaRPr lang="en-ZA" dirty="0">
              <a:effectLst/>
              <a:latin typeface="Arial" panose="020B0604020202020204" pitchFamily="34" charset="0"/>
            </a:endParaRPr>
          </a:p>
        </p:txBody>
      </p:sp>
      <p:sp>
        <p:nvSpPr>
          <p:cNvPr id="3" name="Content Placeholder 2"/>
          <p:cNvSpPr>
            <a:spLocks noGrp="1"/>
          </p:cNvSpPr>
          <p:nvPr>
            <p:ph idx="1"/>
          </p:nvPr>
        </p:nvSpPr>
        <p:spPr>
          <a:xfrm>
            <a:off x="628650" y="1177904"/>
            <a:ext cx="7886700" cy="5316414"/>
          </a:xfrm>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4EDCEE93-61CC-6B42-963B-2ED834403ECE}"/>
              </a:ext>
            </a:extLst>
          </p:cNvPr>
          <p:cNvPicPr>
            <a:picLocks noChangeAspect="1"/>
          </p:cNvPicPr>
          <p:nvPr userDrawn="1"/>
        </p:nvPicPr>
        <p:blipFill rotWithShape="1">
          <a:blip r:embed="rId3" cstate="email">
            <a:alphaModFix amt="56000"/>
            <a:extLst>
              <a:ext uri="{28A0092B-C50C-407E-A947-70E740481C1C}">
                <a14:useLocalDpi xmlns:a14="http://schemas.microsoft.com/office/drawing/2010/main"/>
              </a:ext>
            </a:extLst>
          </a:blip>
          <a:srcRect/>
          <a:stretch/>
        </p:blipFill>
        <p:spPr>
          <a:xfrm>
            <a:off x="3426316" y="0"/>
            <a:ext cx="5168668" cy="972000"/>
          </a:xfrm>
          <a:prstGeom prst="rect">
            <a:avLst/>
          </a:prstGeom>
        </p:spPr>
      </p:pic>
      <p:sp>
        <p:nvSpPr>
          <p:cNvPr id="6" name="Slide Number Placeholder 5">
            <a:extLst>
              <a:ext uri="{FF2B5EF4-FFF2-40B4-BE49-F238E27FC236}">
                <a16:creationId xmlns:a16="http://schemas.microsoft.com/office/drawing/2014/main" id="{6D8844DC-9044-F647-BD42-20025F15F66C}"/>
              </a:ext>
            </a:extLst>
          </p:cNvPr>
          <p:cNvSpPr>
            <a:spLocks noGrp="1"/>
          </p:cNvSpPr>
          <p:nvPr>
            <p:ph type="sldNum" sz="quarter" idx="12"/>
          </p:nvPr>
        </p:nvSpPr>
        <p:spPr>
          <a:xfrm>
            <a:off x="5851784" y="6293778"/>
            <a:ext cx="2743200" cy="365125"/>
          </a:xfrm>
        </p:spPr>
        <p:txBody>
          <a:bodyPr/>
          <a:lstStyle>
            <a:lvl1pPr>
              <a:defRPr/>
            </a:lvl1pPr>
          </a:lstStyle>
          <a:p>
            <a:fld id="{6BEAD508-187F-9C41-8168-FD791BBC9830}" type="slidenum">
              <a:rPr lang="en-US" smtClean="0"/>
              <a:pPr/>
              <a:t>‹#›</a:t>
            </a:fld>
            <a:endParaRPr lang="en-US" dirty="0"/>
          </a:p>
        </p:txBody>
      </p:sp>
    </p:spTree>
    <p:extLst>
      <p:ext uri="{BB962C8B-B14F-4D97-AF65-F5344CB8AC3E}">
        <p14:creationId xmlns:p14="http://schemas.microsoft.com/office/powerpoint/2010/main" val="19258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77904"/>
            <a:ext cx="7886700" cy="2032887"/>
          </a:xfrm>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3"/>
          </p:nvPr>
        </p:nvSpPr>
        <p:spPr>
          <a:xfrm>
            <a:off x="628650" y="3385417"/>
            <a:ext cx="7886700" cy="3088119"/>
          </a:xfrm>
          <a:solidFill>
            <a:schemeClr val="bg2">
              <a:lumMod val="90000"/>
            </a:schemeClr>
          </a:solidFill>
        </p:spPr>
        <p:txBody>
          <a:bodyPr>
            <a:normAutofit/>
          </a:bodyPr>
          <a:lstStyle>
            <a:lvl1pPr>
              <a:defRPr sz="1800"/>
            </a:lvl1pPr>
            <a:lvl2pPr>
              <a:defRPr sz="1800"/>
            </a:lvl2pPr>
            <a:lvl3pPr>
              <a:defRPr sz="1800"/>
            </a:lvl3pPr>
            <a:lvl4pPr>
              <a:defRPr sz="1800"/>
            </a:lvl4pPr>
            <a:lvl5pPr>
              <a:defRPr sz="1800"/>
            </a:lvl5pPr>
          </a:lstStyle>
          <a:p>
            <a:pPr marL="228029" marR="0" lvl="0" indent="-228029" algn="l" defTabSz="912114" rtl="0" eaLnBrk="1" fontAlgn="auto" latinLnBrk="0" hangingPunct="1">
              <a:lnSpc>
                <a:spcPct val="90000"/>
              </a:lnSpc>
              <a:spcBef>
                <a:spcPts val="998"/>
              </a:spcBef>
              <a:spcAft>
                <a:spcPts val="0"/>
              </a:spcAft>
              <a:buClrTx/>
              <a:buSzTx/>
              <a:buFont typeface="Arial" panose="020B0604020202020204" pitchFamily="34" charset="0"/>
              <a:buNone/>
              <a:tabLst/>
              <a:defRPr/>
            </a:pPr>
            <a:endParaRPr lang="en-US" dirty="0"/>
          </a:p>
        </p:txBody>
      </p:sp>
      <p:pic>
        <p:nvPicPr>
          <p:cNvPr id="7" name="Picture 6">
            <a:extLst>
              <a:ext uri="{FF2B5EF4-FFF2-40B4-BE49-F238E27FC236}">
                <a16:creationId xmlns:a16="http://schemas.microsoft.com/office/drawing/2014/main" id="{4E59D671-F671-5949-9980-AC6A7983240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r="-731"/>
          <a:stretch/>
        </p:blipFill>
        <p:spPr>
          <a:xfrm>
            <a:off x="0" y="0"/>
            <a:ext cx="9144000" cy="972000"/>
          </a:xfrm>
          <a:prstGeom prst="rect">
            <a:avLst/>
          </a:prstGeom>
        </p:spPr>
      </p:pic>
      <p:sp>
        <p:nvSpPr>
          <p:cNvPr id="9" name="Title 1">
            <a:extLst>
              <a:ext uri="{FF2B5EF4-FFF2-40B4-BE49-F238E27FC236}">
                <a16:creationId xmlns:a16="http://schemas.microsoft.com/office/drawing/2014/main" id="{37657274-F933-3145-9ADA-4E1A781B9698}"/>
              </a:ext>
            </a:extLst>
          </p:cNvPr>
          <p:cNvSpPr>
            <a:spLocks noGrp="1"/>
          </p:cNvSpPr>
          <p:nvPr>
            <p:ph type="title" hasCustomPrompt="1"/>
          </p:nvPr>
        </p:nvSpPr>
        <p:spPr>
          <a:xfrm>
            <a:off x="628650" y="364197"/>
            <a:ext cx="5382000" cy="456685"/>
          </a:xfrm>
        </p:spPr>
        <p:txBody>
          <a:bodyPr>
            <a:normAutofit/>
          </a:bodyPr>
          <a:lstStyle>
            <a:lvl1pPr marL="0" marR="0" indent="0" algn="l" defTabSz="912114" rtl="0" eaLnBrk="1" fontAlgn="auto" latinLnBrk="0" hangingPunct="1">
              <a:lnSpc>
                <a:spcPct val="90000"/>
              </a:lnSpc>
              <a:spcBef>
                <a:spcPct val="0"/>
              </a:spcBef>
              <a:spcAft>
                <a:spcPts val="0"/>
              </a:spcAft>
              <a:buClrTx/>
              <a:buSzTx/>
              <a:buFontTx/>
              <a:buNone/>
              <a:tabLst/>
              <a:defRPr sz="1400" b="0">
                <a:solidFill>
                  <a:schemeClr val="bg1"/>
                </a:solidFill>
              </a:defRPr>
            </a:lvl1pPr>
          </a:lstStyle>
          <a:p>
            <a:pPr marL="0" marR="0" lvl="0" indent="0" algn="l" defTabSz="912114" rtl="0" eaLnBrk="1" fontAlgn="auto" latinLnBrk="0" hangingPunct="1">
              <a:lnSpc>
                <a:spcPct val="90000"/>
              </a:lnSpc>
              <a:spcBef>
                <a:spcPct val="0"/>
              </a:spcBef>
              <a:spcAft>
                <a:spcPts val="0"/>
              </a:spcAft>
              <a:buClrTx/>
              <a:buSzTx/>
              <a:buFontTx/>
              <a:buNone/>
              <a:tabLst/>
              <a:defRPr/>
            </a:pPr>
            <a:r>
              <a:rPr lang="en-ZA" dirty="0">
                <a:effectLst/>
                <a:latin typeface="Arial" panose="020B0604020202020204" pitchFamily="34" charset="0"/>
              </a:rPr>
              <a:t>1. Chapter heading 1</a:t>
            </a:r>
            <a:br>
              <a:rPr lang="en-ZA" dirty="0">
                <a:effectLst/>
                <a:latin typeface="Arial" panose="020B0604020202020204" pitchFamily="34" charset="0"/>
              </a:rPr>
            </a:br>
            <a:r>
              <a:rPr lang="en-ZA" dirty="0">
                <a:effectLst/>
                <a:latin typeface="Arial" panose="020B0604020202020204" pitchFamily="34" charset="0"/>
              </a:rPr>
              <a:t>1.1 Sub heading</a:t>
            </a:r>
            <a:br>
              <a:rPr lang="en-ZA" dirty="0">
                <a:effectLst/>
                <a:latin typeface="Arial" panose="020B0604020202020204" pitchFamily="34" charset="0"/>
              </a:rPr>
            </a:br>
            <a:endParaRPr lang="en-ZA" dirty="0">
              <a:effectLst/>
              <a:latin typeface="Arial" panose="020B0604020202020204" pitchFamily="34" charset="0"/>
            </a:endParaRPr>
          </a:p>
        </p:txBody>
      </p:sp>
      <p:pic>
        <p:nvPicPr>
          <p:cNvPr id="12" name="Picture 11">
            <a:extLst>
              <a:ext uri="{FF2B5EF4-FFF2-40B4-BE49-F238E27FC236}">
                <a16:creationId xmlns:a16="http://schemas.microsoft.com/office/drawing/2014/main" id="{CB391B19-7772-A346-8C3D-ED2EA7A33AB8}"/>
              </a:ext>
            </a:extLst>
          </p:cNvPr>
          <p:cNvPicPr>
            <a:picLocks noChangeAspect="1"/>
          </p:cNvPicPr>
          <p:nvPr userDrawn="1"/>
        </p:nvPicPr>
        <p:blipFill rotWithShape="1">
          <a:blip r:embed="rId3" cstate="email">
            <a:alphaModFix amt="56000"/>
            <a:extLst>
              <a:ext uri="{28A0092B-C50C-407E-A947-70E740481C1C}">
                <a14:useLocalDpi xmlns:a14="http://schemas.microsoft.com/office/drawing/2010/main"/>
              </a:ext>
            </a:extLst>
          </a:blip>
          <a:srcRect/>
          <a:stretch/>
        </p:blipFill>
        <p:spPr>
          <a:xfrm>
            <a:off x="3426316" y="0"/>
            <a:ext cx="5168668" cy="972000"/>
          </a:xfrm>
          <a:prstGeom prst="rect">
            <a:avLst/>
          </a:prstGeom>
        </p:spPr>
      </p:pic>
      <p:sp>
        <p:nvSpPr>
          <p:cNvPr id="8" name="Slide Number Placeholder 5">
            <a:extLst>
              <a:ext uri="{FF2B5EF4-FFF2-40B4-BE49-F238E27FC236}">
                <a16:creationId xmlns:a16="http://schemas.microsoft.com/office/drawing/2014/main" id="{31A1296C-4116-1947-BB69-8B1FF8FAA77B}"/>
              </a:ext>
            </a:extLst>
          </p:cNvPr>
          <p:cNvSpPr>
            <a:spLocks noGrp="1"/>
          </p:cNvSpPr>
          <p:nvPr>
            <p:ph type="sldNum" sz="quarter" idx="12"/>
          </p:nvPr>
        </p:nvSpPr>
        <p:spPr>
          <a:xfrm>
            <a:off x="5851784" y="6293778"/>
            <a:ext cx="2743200" cy="365125"/>
          </a:xfrm>
        </p:spPr>
        <p:txBody>
          <a:bodyPr/>
          <a:lstStyle>
            <a:lvl1pPr>
              <a:defRPr/>
            </a:lvl1pPr>
          </a:lstStyle>
          <a:p>
            <a:fld id="{6BEAD508-187F-9C41-8168-FD791BBC9830}" type="slidenum">
              <a:rPr lang="en-US" smtClean="0"/>
              <a:pPr/>
              <a:t>‹#›</a:t>
            </a:fld>
            <a:endParaRPr lang="en-US" dirty="0"/>
          </a:p>
        </p:txBody>
      </p:sp>
    </p:spTree>
    <p:extLst>
      <p:ext uri="{BB962C8B-B14F-4D97-AF65-F5344CB8AC3E}">
        <p14:creationId xmlns:p14="http://schemas.microsoft.com/office/powerpoint/2010/main" val="141154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6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A62ED21-75D0-954B-A4A6-63628B0D2AB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5400000" flipH="1">
            <a:off x="1336560" y="-1336562"/>
            <a:ext cx="6470879" cy="9143999"/>
          </a:xfrm>
          <a:prstGeom prst="rect">
            <a:avLst/>
          </a:prstGeom>
        </p:spPr>
      </p:pic>
      <p:pic>
        <p:nvPicPr>
          <p:cNvPr id="9" name="Picture 8">
            <a:extLst>
              <a:ext uri="{FF2B5EF4-FFF2-40B4-BE49-F238E27FC236}">
                <a16:creationId xmlns:a16="http://schemas.microsoft.com/office/drawing/2014/main" id="{160CC4E8-B89A-5A4D-9418-4A4C9F43A0C1}"/>
              </a:ext>
            </a:extLst>
          </p:cNvPr>
          <p:cNvPicPr>
            <a:picLocks noChangeAspect="1"/>
          </p:cNvPicPr>
          <p:nvPr userDrawn="1"/>
        </p:nvPicPr>
        <p:blipFill>
          <a:blip r:embed="rId3" cstate="email">
            <a:alphaModFix amt="38000"/>
            <a:extLst>
              <a:ext uri="{28A0092B-C50C-407E-A947-70E740481C1C}">
                <a14:useLocalDpi xmlns:a14="http://schemas.microsoft.com/office/drawing/2010/main"/>
              </a:ext>
            </a:extLst>
          </a:blip>
          <a:stretch>
            <a:fillRect/>
          </a:stretch>
        </p:blipFill>
        <p:spPr>
          <a:xfrm>
            <a:off x="-77504" y="-1760128"/>
            <a:ext cx="5960144" cy="7888027"/>
          </a:xfrm>
          <a:prstGeom prst="rect">
            <a:avLst/>
          </a:prstGeom>
        </p:spPr>
      </p:pic>
      <p:pic>
        <p:nvPicPr>
          <p:cNvPr id="10" name="Picture 9">
            <a:extLst>
              <a:ext uri="{FF2B5EF4-FFF2-40B4-BE49-F238E27FC236}">
                <a16:creationId xmlns:a16="http://schemas.microsoft.com/office/drawing/2014/main" id="{D6B1682E-7EA0-6E4D-9330-4D7F8C682A5B}"/>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45440" y="351083"/>
            <a:ext cx="3917374" cy="3408115"/>
          </a:xfrm>
          <a:prstGeom prst="rect">
            <a:avLst/>
          </a:prstGeom>
        </p:spPr>
      </p:pic>
      <p:sp>
        <p:nvSpPr>
          <p:cNvPr id="11" name="Title 1">
            <a:extLst>
              <a:ext uri="{FF2B5EF4-FFF2-40B4-BE49-F238E27FC236}">
                <a16:creationId xmlns:a16="http://schemas.microsoft.com/office/drawing/2014/main" id="{845D7569-70B3-7D40-B8DC-56866BC8EC2D}"/>
              </a:ext>
            </a:extLst>
          </p:cNvPr>
          <p:cNvSpPr>
            <a:spLocks noGrp="1"/>
          </p:cNvSpPr>
          <p:nvPr>
            <p:ph type="ctrTitle" hasCustomPrompt="1"/>
          </p:nvPr>
        </p:nvSpPr>
        <p:spPr>
          <a:xfrm>
            <a:off x="490914" y="712639"/>
            <a:ext cx="3771900" cy="969067"/>
          </a:xfrm>
        </p:spPr>
        <p:txBody>
          <a:bodyPr anchor="t" anchorCtr="0">
            <a:normAutofit/>
          </a:bodyPr>
          <a:lstStyle>
            <a:lvl1pPr algn="l">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stStyle>
          <a:p>
            <a:r>
              <a:rPr lang="en-US" dirty="0"/>
              <a:t>Thank</a:t>
            </a:r>
            <a:br>
              <a:rPr lang="en-US" dirty="0"/>
            </a:br>
            <a:r>
              <a:rPr lang="en-US" dirty="0"/>
              <a:t>You</a:t>
            </a:r>
          </a:p>
        </p:txBody>
      </p:sp>
      <p:sp>
        <p:nvSpPr>
          <p:cNvPr id="12" name="Subtitle 2">
            <a:extLst>
              <a:ext uri="{FF2B5EF4-FFF2-40B4-BE49-F238E27FC236}">
                <a16:creationId xmlns:a16="http://schemas.microsoft.com/office/drawing/2014/main" id="{81AB1412-9A75-B74C-BC60-242BDA948163}"/>
              </a:ext>
            </a:extLst>
          </p:cNvPr>
          <p:cNvSpPr>
            <a:spLocks noGrp="1"/>
          </p:cNvSpPr>
          <p:nvPr>
            <p:ph type="subTitle" idx="1" hasCustomPrompt="1"/>
          </p:nvPr>
        </p:nvSpPr>
        <p:spPr>
          <a:xfrm>
            <a:off x="490914" y="2293534"/>
            <a:ext cx="2630654" cy="1364065"/>
          </a:xfrm>
        </p:spPr>
        <p:txBody>
          <a:bodyPr>
            <a:normAutofit/>
          </a:bodyPr>
          <a:lstStyle>
            <a:lvl1pPr marL="0" indent="0" algn="l">
              <a:buNone/>
              <a:defRPr sz="1600" b="0" i="1">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6057" indent="0" algn="ctr">
              <a:buNone/>
              <a:defRPr sz="1995"/>
            </a:lvl2pPr>
            <a:lvl3pPr marL="912114" indent="0" algn="ctr">
              <a:buNone/>
              <a:defRPr sz="1795"/>
            </a:lvl3pPr>
            <a:lvl4pPr marL="1368171" indent="0" algn="ctr">
              <a:buNone/>
              <a:defRPr sz="1596"/>
            </a:lvl4pPr>
            <a:lvl5pPr marL="1824228" indent="0" algn="ctr">
              <a:buNone/>
              <a:defRPr sz="1596"/>
            </a:lvl5pPr>
            <a:lvl6pPr marL="2280285" indent="0" algn="ctr">
              <a:buNone/>
              <a:defRPr sz="1596"/>
            </a:lvl6pPr>
            <a:lvl7pPr marL="2736342" indent="0" algn="ctr">
              <a:buNone/>
              <a:defRPr sz="1596"/>
            </a:lvl7pPr>
            <a:lvl8pPr marL="3192399" indent="0" algn="ctr">
              <a:buNone/>
              <a:defRPr sz="1596"/>
            </a:lvl8pPr>
            <a:lvl9pPr marL="3648456" indent="0" algn="ctr">
              <a:buNone/>
              <a:defRPr sz="1596"/>
            </a:lvl9pPr>
          </a:lstStyle>
          <a:p>
            <a:r>
              <a:rPr lang="en-US" dirty="0"/>
              <a:t>CLICK TO EDIT </a:t>
            </a:r>
            <a:br>
              <a:rPr lang="en-US" dirty="0"/>
            </a:br>
            <a:r>
              <a:rPr lang="en-US" dirty="0"/>
              <a:t>MASTER SUBTITLE </a:t>
            </a:r>
            <a:br>
              <a:rPr lang="en-US" dirty="0"/>
            </a:br>
            <a:r>
              <a:rPr lang="en-US" dirty="0"/>
              <a:t>STYLE</a:t>
            </a:r>
          </a:p>
        </p:txBody>
      </p:sp>
      <p:sp>
        <p:nvSpPr>
          <p:cNvPr id="13" name="Rectangle 12">
            <a:extLst>
              <a:ext uri="{FF2B5EF4-FFF2-40B4-BE49-F238E27FC236}">
                <a16:creationId xmlns:a16="http://schemas.microsoft.com/office/drawing/2014/main" id="{F37EA302-5F4B-2442-9BA9-0C5AF269A547}"/>
              </a:ext>
            </a:extLst>
          </p:cNvPr>
          <p:cNvSpPr/>
          <p:nvPr userDrawn="1"/>
        </p:nvSpPr>
        <p:spPr>
          <a:xfrm>
            <a:off x="0" y="5598160"/>
            <a:ext cx="9144000" cy="12423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813D28DA-BB63-6A4F-8A69-20DB0A5BE1F6}"/>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31140" y="5597048"/>
            <a:ext cx="2890428" cy="1242377"/>
          </a:xfrm>
          <a:prstGeom prst="rect">
            <a:avLst/>
          </a:prstGeom>
        </p:spPr>
      </p:pic>
      <p:pic>
        <p:nvPicPr>
          <p:cNvPr id="15" name="Picture 14">
            <a:extLst>
              <a:ext uri="{FF2B5EF4-FFF2-40B4-BE49-F238E27FC236}">
                <a16:creationId xmlns:a16="http://schemas.microsoft.com/office/drawing/2014/main" id="{626D35D8-93A1-B246-8BD6-DA2D5990C750}"/>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782648" y="5598160"/>
            <a:ext cx="1361351" cy="1235300"/>
          </a:xfrm>
          <a:prstGeom prst="rect">
            <a:avLst/>
          </a:prstGeom>
        </p:spPr>
      </p:pic>
    </p:spTree>
    <p:extLst>
      <p:ext uri="{BB962C8B-B14F-4D97-AF65-F5344CB8AC3E}">
        <p14:creationId xmlns:p14="http://schemas.microsoft.com/office/powerpoint/2010/main" val="227551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5386"/>
            <a:ext cx="7886700" cy="2845473"/>
          </a:xfrm>
        </p:spPr>
        <p:txBody>
          <a:bodyPr anchor="b"/>
          <a:lstStyle>
            <a:lvl1pPr>
              <a:defRPr sz="5985"/>
            </a:lvl1pPr>
          </a:lstStyle>
          <a:p>
            <a:r>
              <a:rPr lang="en-US"/>
              <a:t>Click to edit Master title style</a:t>
            </a:r>
            <a:endParaRPr lang="en-US" dirty="0"/>
          </a:p>
        </p:txBody>
      </p:sp>
      <p:sp>
        <p:nvSpPr>
          <p:cNvPr id="3" name="Text Placeholder 2"/>
          <p:cNvSpPr>
            <a:spLocks noGrp="1"/>
          </p:cNvSpPr>
          <p:nvPr>
            <p:ph type="body" idx="1"/>
          </p:nvPr>
        </p:nvSpPr>
        <p:spPr>
          <a:xfrm>
            <a:off x="623888" y="4577779"/>
            <a:ext cx="7886700" cy="1496367"/>
          </a:xfrm>
        </p:spPr>
        <p:txBody>
          <a:bodyPr/>
          <a:lstStyle>
            <a:lvl1pPr marL="0" indent="0">
              <a:buNone/>
              <a:defRPr sz="2394">
                <a:solidFill>
                  <a:schemeClr val="tx1"/>
                </a:solidFill>
              </a:defRPr>
            </a:lvl1pPr>
            <a:lvl2pPr marL="456057" indent="0">
              <a:buNone/>
              <a:defRPr sz="1995">
                <a:solidFill>
                  <a:schemeClr val="tx1">
                    <a:tint val="75000"/>
                  </a:schemeClr>
                </a:solidFill>
              </a:defRPr>
            </a:lvl2pPr>
            <a:lvl3pPr marL="912114" indent="0">
              <a:buNone/>
              <a:defRPr sz="1795">
                <a:solidFill>
                  <a:schemeClr val="tx1">
                    <a:tint val="75000"/>
                  </a:schemeClr>
                </a:solidFill>
              </a:defRPr>
            </a:lvl3pPr>
            <a:lvl4pPr marL="1368171" indent="0">
              <a:buNone/>
              <a:defRPr sz="1596">
                <a:solidFill>
                  <a:schemeClr val="tx1">
                    <a:tint val="75000"/>
                  </a:schemeClr>
                </a:solidFill>
              </a:defRPr>
            </a:lvl4pPr>
            <a:lvl5pPr marL="1824228" indent="0">
              <a:buNone/>
              <a:defRPr sz="1596">
                <a:solidFill>
                  <a:schemeClr val="tx1">
                    <a:tint val="75000"/>
                  </a:schemeClr>
                </a:solidFill>
              </a:defRPr>
            </a:lvl5pPr>
            <a:lvl6pPr marL="2280285" indent="0">
              <a:buNone/>
              <a:defRPr sz="1596">
                <a:solidFill>
                  <a:schemeClr val="tx1">
                    <a:tint val="75000"/>
                  </a:schemeClr>
                </a:solidFill>
              </a:defRPr>
            </a:lvl6pPr>
            <a:lvl7pPr marL="2736342" indent="0">
              <a:buNone/>
              <a:defRPr sz="1596">
                <a:solidFill>
                  <a:schemeClr val="tx1">
                    <a:tint val="75000"/>
                  </a:schemeClr>
                </a:solidFill>
              </a:defRPr>
            </a:lvl7pPr>
            <a:lvl8pPr marL="3192399" indent="0">
              <a:buNone/>
              <a:defRPr sz="1596">
                <a:solidFill>
                  <a:schemeClr val="tx1">
                    <a:tint val="75000"/>
                  </a:schemeClr>
                </a:solidFill>
              </a:defRPr>
            </a:lvl8pPr>
            <a:lvl9pPr marL="3648456" indent="0">
              <a:buNone/>
              <a:defRPr sz="159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309A23-CB97-FF4D-9DB6-0E242015F0E2}" type="slidenum">
              <a:rPr lang="en-US" smtClean="0"/>
              <a:t>‹#›</a:t>
            </a:fld>
            <a:endParaRPr lang="en-US" dirty="0"/>
          </a:p>
        </p:txBody>
      </p:sp>
    </p:spTree>
    <p:extLst>
      <p:ext uri="{BB962C8B-B14F-4D97-AF65-F5344CB8AC3E}">
        <p14:creationId xmlns:p14="http://schemas.microsoft.com/office/powerpoint/2010/main" val="152137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0976"/>
            <a:ext cx="3886200" cy="43402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0976"/>
            <a:ext cx="3886200" cy="43402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1309A23-CB97-FF4D-9DB6-0E242015F0E2}" type="slidenum">
              <a:rPr lang="en-US" smtClean="0"/>
              <a:t>‹#›</a:t>
            </a:fld>
            <a:endParaRPr lang="en-US" dirty="0"/>
          </a:p>
        </p:txBody>
      </p:sp>
    </p:spTree>
    <p:extLst>
      <p:ext uri="{BB962C8B-B14F-4D97-AF65-F5344CB8AC3E}">
        <p14:creationId xmlns:p14="http://schemas.microsoft.com/office/powerpoint/2010/main" val="173638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4197"/>
            <a:ext cx="7886700" cy="1322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76882"/>
            <a:ext cx="3868340" cy="821814"/>
          </a:xfrm>
        </p:spPr>
        <p:txBody>
          <a:bodyPr anchor="b"/>
          <a:lstStyle>
            <a:lvl1pPr marL="0" indent="0">
              <a:buNone/>
              <a:defRPr sz="2394" b="1"/>
            </a:lvl1pPr>
            <a:lvl2pPr marL="456057" indent="0">
              <a:buNone/>
              <a:defRPr sz="1995" b="1"/>
            </a:lvl2pPr>
            <a:lvl3pPr marL="912114" indent="0">
              <a:buNone/>
              <a:defRPr sz="1795" b="1"/>
            </a:lvl3pPr>
            <a:lvl4pPr marL="1368171" indent="0">
              <a:buNone/>
              <a:defRPr sz="1596" b="1"/>
            </a:lvl4pPr>
            <a:lvl5pPr marL="1824228" indent="0">
              <a:buNone/>
              <a:defRPr sz="1596" b="1"/>
            </a:lvl5pPr>
            <a:lvl6pPr marL="2280285" indent="0">
              <a:buNone/>
              <a:defRPr sz="1596" b="1"/>
            </a:lvl6pPr>
            <a:lvl7pPr marL="2736342" indent="0">
              <a:buNone/>
              <a:defRPr sz="1596" b="1"/>
            </a:lvl7pPr>
            <a:lvl8pPr marL="3192399" indent="0">
              <a:buNone/>
              <a:defRPr sz="1596" b="1"/>
            </a:lvl8pPr>
            <a:lvl9pPr marL="3648456" indent="0">
              <a:buNone/>
              <a:defRPr sz="1596" b="1"/>
            </a:lvl9pPr>
          </a:lstStyle>
          <a:p>
            <a:pPr lvl="0"/>
            <a:r>
              <a:rPr lang="en-US"/>
              <a:t>Click to edit Master text styles</a:t>
            </a:r>
          </a:p>
        </p:txBody>
      </p:sp>
      <p:sp>
        <p:nvSpPr>
          <p:cNvPr id="4" name="Content Placeholder 3"/>
          <p:cNvSpPr>
            <a:spLocks noGrp="1"/>
          </p:cNvSpPr>
          <p:nvPr>
            <p:ph sz="half" idx="2"/>
          </p:nvPr>
        </p:nvSpPr>
        <p:spPr>
          <a:xfrm>
            <a:off x="629842" y="2498697"/>
            <a:ext cx="3868340" cy="36752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76882"/>
            <a:ext cx="3887391" cy="821814"/>
          </a:xfrm>
        </p:spPr>
        <p:txBody>
          <a:bodyPr anchor="b"/>
          <a:lstStyle>
            <a:lvl1pPr marL="0" indent="0">
              <a:buNone/>
              <a:defRPr sz="2394" b="1"/>
            </a:lvl1pPr>
            <a:lvl2pPr marL="456057" indent="0">
              <a:buNone/>
              <a:defRPr sz="1995" b="1"/>
            </a:lvl2pPr>
            <a:lvl3pPr marL="912114" indent="0">
              <a:buNone/>
              <a:defRPr sz="1795" b="1"/>
            </a:lvl3pPr>
            <a:lvl4pPr marL="1368171" indent="0">
              <a:buNone/>
              <a:defRPr sz="1596" b="1"/>
            </a:lvl4pPr>
            <a:lvl5pPr marL="1824228" indent="0">
              <a:buNone/>
              <a:defRPr sz="1596" b="1"/>
            </a:lvl5pPr>
            <a:lvl6pPr marL="2280285" indent="0">
              <a:buNone/>
              <a:defRPr sz="1596" b="1"/>
            </a:lvl6pPr>
            <a:lvl7pPr marL="2736342" indent="0">
              <a:buNone/>
              <a:defRPr sz="1596" b="1"/>
            </a:lvl7pPr>
            <a:lvl8pPr marL="3192399" indent="0">
              <a:buNone/>
              <a:defRPr sz="1596" b="1"/>
            </a:lvl8pPr>
            <a:lvl9pPr marL="3648456" indent="0">
              <a:buNone/>
              <a:defRPr sz="1596" b="1"/>
            </a:lvl9pPr>
          </a:lstStyle>
          <a:p>
            <a:pPr lvl="0"/>
            <a:r>
              <a:rPr lang="en-US"/>
              <a:t>Click to edit Master text styles</a:t>
            </a:r>
          </a:p>
        </p:txBody>
      </p:sp>
      <p:sp>
        <p:nvSpPr>
          <p:cNvPr id="6" name="Content Placeholder 5"/>
          <p:cNvSpPr>
            <a:spLocks noGrp="1"/>
          </p:cNvSpPr>
          <p:nvPr>
            <p:ph sz="quarter" idx="4"/>
          </p:nvPr>
        </p:nvSpPr>
        <p:spPr>
          <a:xfrm>
            <a:off x="4629151" y="2498697"/>
            <a:ext cx="3887391" cy="36752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1309A23-CB97-FF4D-9DB6-0E242015F0E2}" type="slidenum">
              <a:rPr lang="en-US" smtClean="0"/>
              <a:t>‹#›</a:t>
            </a:fld>
            <a:endParaRPr lang="en-US" dirty="0"/>
          </a:p>
        </p:txBody>
      </p:sp>
    </p:spTree>
    <p:extLst>
      <p:ext uri="{BB962C8B-B14F-4D97-AF65-F5344CB8AC3E}">
        <p14:creationId xmlns:p14="http://schemas.microsoft.com/office/powerpoint/2010/main" val="1207549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1309A23-CB97-FF4D-9DB6-0E242015F0E2}" type="slidenum">
              <a:rPr lang="en-US" smtClean="0"/>
              <a:t>‹#›</a:t>
            </a:fld>
            <a:endParaRPr lang="en-US" dirty="0"/>
          </a:p>
        </p:txBody>
      </p:sp>
    </p:spTree>
    <p:extLst>
      <p:ext uri="{BB962C8B-B14F-4D97-AF65-F5344CB8AC3E}">
        <p14:creationId xmlns:p14="http://schemas.microsoft.com/office/powerpoint/2010/main" val="156201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4197"/>
            <a:ext cx="7886700" cy="1322188"/>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628650" y="1820976"/>
            <a:ext cx="7886700" cy="434025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40167"/>
            <a:ext cx="2057400" cy="364195"/>
          </a:xfrm>
          <a:prstGeom prst="rect">
            <a:avLst/>
          </a:prstGeom>
        </p:spPr>
        <p:txBody>
          <a:bodyPr vert="horz" lIns="91440" tIns="45720" rIns="91440" bIns="45720" rtlCol="0" anchor="ctr"/>
          <a:lstStyle>
            <a:lvl1pPr algn="l">
              <a:defRPr sz="1197">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40167"/>
            <a:ext cx="3086100" cy="364195"/>
          </a:xfrm>
          <a:prstGeom prst="rect">
            <a:avLst/>
          </a:prstGeom>
        </p:spPr>
        <p:txBody>
          <a:bodyPr vert="horz" lIns="91440" tIns="45720" rIns="91440" bIns="45720" rtlCol="0" anchor="ctr"/>
          <a:lstStyle>
            <a:lvl1pPr algn="ctr">
              <a:defRPr sz="119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40167"/>
            <a:ext cx="2057400" cy="364195"/>
          </a:xfrm>
          <a:prstGeom prst="rect">
            <a:avLst/>
          </a:prstGeom>
        </p:spPr>
        <p:txBody>
          <a:bodyPr vert="horz" lIns="91440" tIns="45720" rIns="91440" bIns="45720" rtlCol="0" anchor="ctr"/>
          <a:lstStyle>
            <a:lvl1pPr algn="r">
              <a:defRPr sz="1197">
                <a:solidFill>
                  <a:schemeClr val="tx1">
                    <a:tint val="75000"/>
                  </a:schemeClr>
                </a:solidFill>
              </a:defRPr>
            </a:lvl1pPr>
          </a:lstStyle>
          <a:p>
            <a:fld id="{A1309A23-CB97-FF4D-9DB6-0E242015F0E2}" type="slidenum">
              <a:rPr lang="en-US" smtClean="0"/>
              <a:t>‹#›</a:t>
            </a:fld>
            <a:endParaRPr lang="en-US" dirty="0"/>
          </a:p>
        </p:txBody>
      </p:sp>
    </p:spTree>
    <p:extLst>
      <p:ext uri="{BB962C8B-B14F-4D97-AF65-F5344CB8AC3E}">
        <p14:creationId xmlns:p14="http://schemas.microsoft.com/office/powerpoint/2010/main" val="20460059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99" r:id="rId3"/>
    <p:sldLayoutId id="2147483701" r:id="rId4"/>
    <p:sldLayoutId id="2147483702" r:id="rId5"/>
    <p:sldLayoutId id="2147483675" r:id="rId6"/>
    <p:sldLayoutId id="2147483676" r:id="rId7"/>
    <p:sldLayoutId id="2147483677" r:id="rId8"/>
    <p:sldLayoutId id="2147483678" r:id="rId9"/>
    <p:sldLayoutId id="2147483680" r:id="rId10"/>
    <p:sldLayoutId id="2147483681" r:id="rId11"/>
    <p:sldLayoutId id="2147483700" r:id="rId12"/>
  </p:sldLayoutIdLst>
  <p:hf hdr="0" ftr="0" dt="0"/>
  <p:txStyles>
    <p:titleStyle>
      <a:lvl1pPr algn="l" defTabSz="912114" rtl="0" eaLnBrk="1" latinLnBrk="0" hangingPunct="1">
        <a:lnSpc>
          <a:spcPct val="90000"/>
        </a:lnSpc>
        <a:spcBef>
          <a:spcPct val="0"/>
        </a:spcBef>
        <a:buNone/>
        <a:defRPr sz="2000" b="0" i="0" kern="1200">
          <a:solidFill>
            <a:schemeClr val="tx1">
              <a:lumMod val="75000"/>
              <a:lumOff val="25000"/>
            </a:schemeClr>
          </a:solidFill>
          <a:latin typeface="Arial" panose="020B0604020202020204" pitchFamily="34" charset="0"/>
          <a:ea typeface="Roboto Condensed" panose="02000000000000000000" pitchFamily="2" charset="0"/>
          <a:cs typeface="Arial" panose="020B0604020202020204" pitchFamily="34" charset="0"/>
        </a:defRPr>
      </a:lvl1pPr>
    </p:titleStyle>
    <p:bodyStyle>
      <a:lvl1pPr marL="228029" indent="-228029" algn="l" defTabSz="912114" rtl="0" eaLnBrk="1" latinLnBrk="0" hangingPunct="1">
        <a:lnSpc>
          <a:spcPct val="90000"/>
        </a:lnSpc>
        <a:spcBef>
          <a:spcPts val="998"/>
        </a:spcBef>
        <a:buFont typeface="Arial" panose="020B0604020202020204" pitchFamily="34" charset="0"/>
        <a:buChar char="•"/>
        <a:defRPr sz="1600" b="0" i="0" kern="1200">
          <a:solidFill>
            <a:schemeClr val="tx1">
              <a:lumMod val="65000"/>
              <a:lumOff val="35000"/>
            </a:schemeClr>
          </a:solidFill>
          <a:latin typeface="Arial" panose="020B0604020202020204" pitchFamily="34" charset="0"/>
          <a:ea typeface="Roboto Condensed" panose="02000000000000000000" pitchFamily="2" charset="0"/>
          <a:cs typeface="Arial" panose="020B0604020202020204" pitchFamily="34" charset="0"/>
        </a:defRPr>
      </a:lvl1pPr>
      <a:lvl2pPr marL="684086" indent="-228029" algn="l" defTabSz="912114" rtl="0" eaLnBrk="1" latinLnBrk="0" hangingPunct="1">
        <a:lnSpc>
          <a:spcPct val="90000"/>
        </a:lnSpc>
        <a:spcBef>
          <a:spcPts val="499"/>
        </a:spcBef>
        <a:buFont typeface="Arial" panose="020B0604020202020204" pitchFamily="34" charset="0"/>
        <a:buChar char="•"/>
        <a:defRPr sz="1400" b="0" i="0" kern="1200">
          <a:solidFill>
            <a:schemeClr val="tx1">
              <a:lumMod val="65000"/>
              <a:lumOff val="35000"/>
            </a:schemeClr>
          </a:solidFill>
          <a:latin typeface="Arial" panose="020B0604020202020204" pitchFamily="34" charset="0"/>
          <a:ea typeface="Roboto Condensed" panose="02000000000000000000" pitchFamily="2" charset="0"/>
          <a:cs typeface="Arial" panose="020B0604020202020204" pitchFamily="34" charset="0"/>
        </a:defRPr>
      </a:lvl2pPr>
      <a:lvl3pPr marL="1140143" indent="-228029" algn="l" defTabSz="912114" rtl="0" eaLnBrk="1" latinLnBrk="0" hangingPunct="1">
        <a:lnSpc>
          <a:spcPct val="90000"/>
        </a:lnSpc>
        <a:spcBef>
          <a:spcPts val="499"/>
        </a:spcBef>
        <a:buFont typeface="Arial" panose="020B0604020202020204" pitchFamily="34" charset="0"/>
        <a:buChar char="•"/>
        <a:defRPr sz="1400" b="0" i="0" kern="1200">
          <a:solidFill>
            <a:schemeClr val="tx1">
              <a:lumMod val="65000"/>
              <a:lumOff val="35000"/>
            </a:schemeClr>
          </a:solidFill>
          <a:latin typeface="Arial" panose="020B0604020202020204" pitchFamily="34" charset="0"/>
          <a:ea typeface="Roboto Condensed" panose="02000000000000000000" pitchFamily="2" charset="0"/>
          <a:cs typeface="Arial" panose="020B0604020202020204" pitchFamily="34" charset="0"/>
        </a:defRPr>
      </a:lvl3pPr>
      <a:lvl4pPr marL="1596200" indent="-228029" algn="l" defTabSz="912114" rtl="0" eaLnBrk="1" latinLnBrk="0" hangingPunct="1">
        <a:lnSpc>
          <a:spcPct val="90000"/>
        </a:lnSpc>
        <a:spcBef>
          <a:spcPts val="499"/>
        </a:spcBef>
        <a:buFont typeface="Arial" panose="020B0604020202020204" pitchFamily="34" charset="0"/>
        <a:buChar char="•"/>
        <a:defRPr sz="1400" b="0" i="0" kern="1200">
          <a:solidFill>
            <a:schemeClr val="tx1">
              <a:lumMod val="65000"/>
              <a:lumOff val="35000"/>
            </a:schemeClr>
          </a:solidFill>
          <a:latin typeface="Arial" panose="020B0604020202020204" pitchFamily="34" charset="0"/>
          <a:ea typeface="Roboto Condensed" panose="02000000000000000000" pitchFamily="2" charset="0"/>
          <a:cs typeface="Arial" panose="020B0604020202020204" pitchFamily="34" charset="0"/>
        </a:defRPr>
      </a:lvl4pPr>
      <a:lvl5pPr marL="2052257" indent="-228029" algn="l" defTabSz="912114" rtl="0" eaLnBrk="1" latinLnBrk="0" hangingPunct="1">
        <a:lnSpc>
          <a:spcPct val="90000"/>
        </a:lnSpc>
        <a:spcBef>
          <a:spcPts val="499"/>
        </a:spcBef>
        <a:buFont typeface="Arial" panose="020B0604020202020204" pitchFamily="34" charset="0"/>
        <a:buChar char="•"/>
        <a:defRPr sz="1400" b="0" i="0" kern="1200">
          <a:solidFill>
            <a:schemeClr val="tx1">
              <a:lumMod val="65000"/>
              <a:lumOff val="35000"/>
            </a:schemeClr>
          </a:solidFill>
          <a:latin typeface="Arial" panose="020B0604020202020204" pitchFamily="34" charset="0"/>
          <a:ea typeface="Roboto Condensed" panose="02000000000000000000" pitchFamily="2" charset="0"/>
          <a:cs typeface="Arial" panose="020B0604020202020204" pitchFamily="34" charset="0"/>
        </a:defRPr>
      </a:lvl5pPr>
      <a:lvl6pPr marL="2508314"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6pPr>
      <a:lvl7pPr marL="2964371"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7pPr>
      <a:lvl8pPr marL="3420428"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8pPr>
      <a:lvl9pPr marL="3876485" indent="-228029" algn="l" defTabSz="912114" rtl="0" eaLnBrk="1" latinLnBrk="0" hangingPunct="1">
        <a:lnSpc>
          <a:spcPct val="90000"/>
        </a:lnSpc>
        <a:spcBef>
          <a:spcPts val="499"/>
        </a:spcBef>
        <a:buFont typeface="Arial" panose="020B0604020202020204" pitchFamily="34" charset="0"/>
        <a:buChar char="•"/>
        <a:defRPr sz="1795" kern="1200">
          <a:solidFill>
            <a:schemeClr val="tx1"/>
          </a:solidFill>
          <a:latin typeface="+mn-lt"/>
          <a:ea typeface="+mn-ea"/>
          <a:cs typeface="+mn-cs"/>
        </a:defRPr>
      </a:lvl9pPr>
    </p:bodyStyle>
    <p:otherStyle>
      <a:defPPr>
        <a:defRPr lang="en-US"/>
      </a:defPPr>
      <a:lvl1pPr marL="0" algn="l" defTabSz="912114" rtl="0" eaLnBrk="1" latinLnBrk="0" hangingPunct="1">
        <a:defRPr sz="1795" kern="1200">
          <a:solidFill>
            <a:schemeClr val="tx1"/>
          </a:solidFill>
          <a:latin typeface="+mn-lt"/>
          <a:ea typeface="+mn-ea"/>
          <a:cs typeface="+mn-cs"/>
        </a:defRPr>
      </a:lvl1pPr>
      <a:lvl2pPr marL="456057" algn="l" defTabSz="912114" rtl="0" eaLnBrk="1" latinLnBrk="0" hangingPunct="1">
        <a:defRPr sz="1795" kern="1200">
          <a:solidFill>
            <a:schemeClr val="tx1"/>
          </a:solidFill>
          <a:latin typeface="+mn-lt"/>
          <a:ea typeface="+mn-ea"/>
          <a:cs typeface="+mn-cs"/>
        </a:defRPr>
      </a:lvl2pPr>
      <a:lvl3pPr marL="912114" algn="l" defTabSz="912114" rtl="0" eaLnBrk="1" latinLnBrk="0" hangingPunct="1">
        <a:defRPr sz="1795" kern="1200">
          <a:solidFill>
            <a:schemeClr val="tx1"/>
          </a:solidFill>
          <a:latin typeface="+mn-lt"/>
          <a:ea typeface="+mn-ea"/>
          <a:cs typeface="+mn-cs"/>
        </a:defRPr>
      </a:lvl3pPr>
      <a:lvl4pPr marL="1368171" algn="l" defTabSz="912114" rtl="0" eaLnBrk="1" latinLnBrk="0" hangingPunct="1">
        <a:defRPr sz="1795" kern="1200">
          <a:solidFill>
            <a:schemeClr val="tx1"/>
          </a:solidFill>
          <a:latin typeface="+mn-lt"/>
          <a:ea typeface="+mn-ea"/>
          <a:cs typeface="+mn-cs"/>
        </a:defRPr>
      </a:lvl4pPr>
      <a:lvl5pPr marL="1824228" algn="l" defTabSz="912114" rtl="0" eaLnBrk="1" latinLnBrk="0" hangingPunct="1">
        <a:defRPr sz="1795" kern="1200">
          <a:solidFill>
            <a:schemeClr val="tx1"/>
          </a:solidFill>
          <a:latin typeface="+mn-lt"/>
          <a:ea typeface="+mn-ea"/>
          <a:cs typeface="+mn-cs"/>
        </a:defRPr>
      </a:lvl5pPr>
      <a:lvl6pPr marL="2280285" algn="l" defTabSz="912114" rtl="0" eaLnBrk="1" latinLnBrk="0" hangingPunct="1">
        <a:defRPr sz="1795" kern="1200">
          <a:solidFill>
            <a:schemeClr val="tx1"/>
          </a:solidFill>
          <a:latin typeface="+mn-lt"/>
          <a:ea typeface="+mn-ea"/>
          <a:cs typeface="+mn-cs"/>
        </a:defRPr>
      </a:lvl6pPr>
      <a:lvl7pPr marL="2736342" algn="l" defTabSz="912114" rtl="0" eaLnBrk="1" latinLnBrk="0" hangingPunct="1">
        <a:defRPr sz="1795" kern="1200">
          <a:solidFill>
            <a:schemeClr val="tx1"/>
          </a:solidFill>
          <a:latin typeface="+mn-lt"/>
          <a:ea typeface="+mn-ea"/>
          <a:cs typeface="+mn-cs"/>
        </a:defRPr>
      </a:lvl7pPr>
      <a:lvl8pPr marL="3192399" algn="l" defTabSz="912114" rtl="0" eaLnBrk="1" latinLnBrk="0" hangingPunct="1">
        <a:defRPr sz="1795" kern="1200">
          <a:solidFill>
            <a:schemeClr val="tx1"/>
          </a:solidFill>
          <a:latin typeface="+mn-lt"/>
          <a:ea typeface="+mn-ea"/>
          <a:cs typeface="+mn-cs"/>
        </a:defRPr>
      </a:lvl8pPr>
      <a:lvl9pPr marL="3648456" algn="l" defTabSz="912114" rtl="0" eaLnBrk="1" latinLnBrk="0" hangingPunct="1">
        <a:defRPr sz="1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Contents</a:t>
            </a:r>
          </a:p>
        </p:txBody>
      </p:sp>
      <p:sp>
        <p:nvSpPr>
          <p:cNvPr id="3" name="Subtitle 2"/>
          <p:cNvSpPr>
            <a:spLocks noGrp="1"/>
          </p:cNvSpPr>
          <p:nvPr>
            <p:ph type="subTitle" idx="1"/>
          </p:nvPr>
        </p:nvSpPr>
        <p:spPr/>
        <p:txBody>
          <a:bodyPr>
            <a:normAutofit fontScale="40000" lnSpcReduction="20000"/>
          </a:bodyPr>
          <a:lstStyle/>
          <a:p>
            <a:r>
              <a:rPr lang="en-US" dirty="0"/>
              <a:t>Chapter 01</a:t>
            </a:r>
          </a:p>
          <a:p>
            <a:r>
              <a:rPr lang="en-US" dirty="0"/>
              <a:t>Chapter 01</a:t>
            </a:r>
          </a:p>
          <a:p>
            <a:r>
              <a:rPr lang="en-US" dirty="0"/>
              <a:t>Chapter 01</a:t>
            </a:r>
          </a:p>
          <a:p>
            <a:r>
              <a:rPr lang="en-US" dirty="0"/>
              <a:t>Chapter 01</a:t>
            </a:r>
          </a:p>
          <a:p>
            <a:r>
              <a:rPr lang="en-US" dirty="0"/>
              <a:t>Chapter 01</a:t>
            </a:r>
          </a:p>
          <a:p>
            <a:r>
              <a:rPr lang="en-US" dirty="0"/>
              <a:t>Chapter 01</a:t>
            </a:r>
          </a:p>
          <a:p>
            <a:r>
              <a:rPr lang="en-US" dirty="0"/>
              <a:t>Chapter 01</a:t>
            </a:r>
          </a:p>
          <a:p>
            <a:endParaRPr lang="en-US" dirty="0"/>
          </a:p>
        </p:txBody>
      </p:sp>
      <p:sp>
        <p:nvSpPr>
          <p:cNvPr id="9" name="Slide Number Placeholder 8">
            <a:extLst>
              <a:ext uri="{FF2B5EF4-FFF2-40B4-BE49-F238E27FC236}">
                <a16:creationId xmlns:a16="http://schemas.microsoft.com/office/drawing/2014/main" id="{73FD658C-AF75-FC48-81D1-244AE63889BB}"/>
              </a:ext>
            </a:extLst>
          </p:cNvPr>
          <p:cNvSpPr>
            <a:spLocks noGrp="1"/>
          </p:cNvSpPr>
          <p:nvPr>
            <p:ph type="sldNum" sz="quarter" idx="4294967295"/>
          </p:nvPr>
        </p:nvSpPr>
        <p:spPr>
          <a:xfrm>
            <a:off x="7086600" y="6340475"/>
            <a:ext cx="2057400" cy="363538"/>
          </a:xfrm>
        </p:spPr>
        <p:txBody>
          <a:bodyPr/>
          <a:lstStyle/>
          <a:p>
            <a:fld id="{A1309A23-CB97-FF4D-9DB6-0E242015F0E2}" type="slidenum">
              <a:rPr lang="en-US" smtClean="0"/>
              <a:t>0</a:t>
            </a:fld>
            <a:endParaRPr lang="en-US" dirty="0"/>
          </a:p>
        </p:txBody>
      </p:sp>
      <p:pic>
        <p:nvPicPr>
          <p:cNvPr id="4" name="Picture 3">
            <a:extLst>
              <a:ext uri="{FF2B5EF4-FFF2-40B4-BE49-F238E27FC236}">
                <a16:creationId xmlns:a16="http://schemas.microsoft.com/office/drawing/2014/main" id="{20E00670-E354-44B6-997B-10AC32AA258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714309"/>
          </a:xfrm>
          <a:prstGeom prst="rect">
            <a:avLst/>
          </a:prstGeom>
        </p:spPr>
      </p:pic>
      <p:sp>
        <p:nvSpPr>
          <p:cNvPr id="5" name="Title 1">
            <a:extLst>
              <a:ext uri="{FF2B5EF4-FFF2-40B4-BE49-F238E27FC236}">
                <a16:creationId xmlns:a16="http://schemas.microsoft.com/office/drawing/2014/main" id="{09757770-D9A9-4B84-BB55-BF82F8D8111B}"/>
              </a:ext>
            </a:extLst>
          </p:cNvPr>
          <p:cNvSpPr txBox="1">
            <a:spLocks/>
          </p:cNvSpPr>
          <p:nvPr/>
        </p:nvSpPr>
        <p:spPr>
          <a:xfrm>
            <a:off x="490914" y="712639"/>
            <a:ext cx="3771900" cy="1725761"/>
          </a:xfrm>
          <a:prstGeom prst="rect">
            <a:avLst/>
          </a:prstGeom>
        </p:spPr>
        <p:txBody>
          <a:bodyPr vert="horz" lIns="91440" tIns="45720" rIns="91440" bIns="45720" rtlCol="0" anchor="b" anchorCtr="0">
            <a:normAutofit/>
          </a:bodyPr>
          <a:lstStyle>
            <a:lvl1pPr algn="l" defTabSz="912114" rtl="0" eaLnBrk="1" latinLnBrk="0" hangingPunct="1">
              <a:lnSpc>
                <a:spcPct val="90000"/>
              </a:lnSpc>
              <a:spcBef>
                <a:spcPct val="0"/>
              </a:spcBef>
              <a:buNone/>
              <a:defRPr sz="5985" b="0" i="0" kern="1200">
                <a:solidFill>
                  <a:schemeClr val="tx1">
                    <a:lumMod val="75000"/>
                    <a:lumOff val="25000"/>
                  </a:schemeClr>
                </a:solidFill>
                <a:latin typeface="Arial" panose="020B0604020202020204" pitchFamily="34" charset="0"/>
                <a:ea typeface="Roboto Condensed" panose="02000000000000000000" pitchFamily="2" charset="0"/>
                <a:cs typeface="Arial" panose="020B0604020202020204" pitchFamily="34" charset="0"/>
              </a:defRPr>
            </a:lvl1pPr>
          </a:lstStyle>
          <a:p>
            <a:endParaRPr lang="en-US" sz="3000" b="1" dirty="0">
              <a:solidFill>
                <a:schemeClr val="bg1"/>
              </a:solidFill>
            </a:endParaRPr>
          </a:p>
        </p:txBody>
      </p:sp>
      <p:sp>
        <p:nvSpPr>
          <p:cNvPr id="6" name="Subtitle 2">
            <a:extLst>
              <a:ext uri="{FF2B5EF4-FFF2-40B4-BE49-F238E27FC236}">
                <a16:creationId xmlns:a16="http://schemas.microsoft.com/office/drawing/2014/main" id="{418A59CF-9486-45F9-BB32-05BB0A33A1DF}"/>
              </a:ext>
            </a:extLst>
          </p:cNvPr>
          <p:cNvSpPr txBox="1">
            <a:spLocks/>
          </p:cNvSpPr>
          <p:nvPr/>
        </p:nvSpPr>
        <p:spPr>
          <a:xfrm>
            <a:off x="382758" y="847494"/>
            <a:ext cx="4724501" cy="2572776"/>
          </a:xfrm>
          <a:prstGeom prst="rect">
            <a:avLst/>
          </a:prstGeom>
        </p:spPr>
        <p:txBody>
          <a:bodyPr vert="horz" lIns="91440" tIns="45720" rIns="91440" bIns="45720" rtlCol="0">
            <a:noAutofit/>
          </a:bodyPr>
          <a:lstStyle>
            <a:lvl1pPr marL="0" indent="0" algn="l" defTabSz="912114" rtl="0" eaLnBrk="1" latinLnBrk="0" hangingPunct="1">
              <a:lnSpc>
                <a:spcPct val="90000"/>
              </a:lnSpc>
              <a:spcBef>
                <a:spcPts val="998"/>
              </a:spcBef>
              <a:buFont typeface="Arial" panose="020B0604020202020204" pitchFamily="34" charset="0"/>
              <a:buNone/>
              <a:defRPr sz="2394" b="0" i="0" kern="1200">
                <a:solidFill>
                  <a:schemeClr val="tx1"/>
                </a:solidFill>
                <a:latin typeface="Arial" panose="020B0604020202020204" pitchFamily="34" charset="0"/>
                <a:ea typeface="Roboto Condensed" panose="02000000000000000000" pitchFamily="2" charset="0"/>
                <a:cs typeface="Arial" panose="020B0604020202020204" pitchFamily="34" charset="0"/>
              </a:defRPr>
            </a:lvl1pPr>
            <a:lvl2pPr marL="456057" indent="0" algn="l" defTabSz="912114" rtl="0" eaLnBrk="1" latinLnBrk="0" hangingPunct="1">
              <a:lnSpc>
                <a:spcPct val="90000"/>
              </a:lnSpc>
              <a:spcBef>
                <a:spcPts val="499"/>
              </a:spcBef>
              <a:buFont typeface="Arial" panose="020B0604020202020204" pitchFamily="34" charset="0"/>
              <a:buNone/>
              <a:defRPr sz="1995" b="0" i="0" kern="1200">
                <a:solidFill>
                  <a:schemeClr val="tx1">
                    <a:tint val="75000"/>
                  </a:schemeClr>
                </a:solidFill>
                <a:latin typeface="Arial" panose="020B0604020202020204" pitchFamily="34" charset="0"/>
                <a:ea typeface="Roboto Condensed" panose="02000000000000000000" pitchFamily="2" charset="0"/>
                <a:cs typeface="Arial" panose="020B0604020202020204" pitchFamily="34" charset="0"/>
              </a:defRPr>
            </a:lvl2pPr>
            <a:lvl3pPr marL="912114" indent="0" algn="l" defTabSz="912114" rtl="0" eaLnBrk="1" latinLnBrk="0" hangingPunct="1">
              <a:lnSpc>
                <a:spcPct val="90000"/>
              </a:lnSpc>
              <a:spcBef>
                <a:spcPts val="499"/>
              </a:spcBef>
              <a:buFont typeface="Arial" panose="020B0604020202020204" pitchFamily="34" charset="0"/>
              <a:buNone/>
              <a:defRPr sz="1795" b="0" i="0" kern="1200">
                <a:solidFill>
                  <a:schemeClr val="tx1">
                    <a:tint val="75000"/>
                  </a:schemeClr>
                </a:solidFill>
                <a:latin typeface="Arial" panose="020B0604020202020204" pitchFamily="34" charset="0"/>
                <a:ea typeface="Roboto Condensed" panose="02000000000000000000" pitchFamily="2" charset="0"/>
                <a:cs typeface="Arial" panose="020B0604020202020204" pitchFamily="34" charset="0"/>
              </a:defRPr>
            </a:lvl3pPr>
            <a:lvl4pPr marL="1368171" indent="0" algn="l" defTabSz="912114" rtl="0" eaLnBrk="1" latinLnBrk="0" hangingPunct="1">
              <a:lnSpc>
                <a:spcPct val="90000"/>
              </a:lnSpc>
              <a:spcBef>
                <a:spcPts val="499"/>
              </a:spcBef>
              <a:buFont typeface="Arial" panose="020B0604020202020204" pitchFamily="34" charset="0"/>
              <a:buNone/>
              <a:defRPr sz="1596" b="0" i="0" kern="1200">
                <a:solidFill>
                  <a:schemeClr val="tx1">
                    <a:tint val="75000"/>
                  </a:schemeClr>
                </a:solidFill>
                <a:latin typeface="Arial" panose="020B0604020202020204" pitchFamily="34" charset="0"/>
                <a:ea typeface="Roboto Condensed" panose="02000000000000000000" pitchFamily="2" charset="0"/>
                <a:cs typeface="Arial" panose="020B0604020202020204" pitchFamily="34" charset="0"/>
              </a:defRPr>
            </a:lvl4pPr>
            <a:lvl5pPr marL="1824228" indent="0" algn="l" defTabSz="912114" rtl="0" eaLnBrk="1" latinLnBrk="0" hangingPunct="1">
              <a:lnSpc>
                <a:spcPct val="90000"/>
              </a:lnSpc>
              <a:spcBef>
                <a:spcPts val="499"/>
              </a:spcBef>
              <a:buFont typeface="Arial" panose="020B0604020202020204" pitchFamily="34" charset="0"/>
              <a:buNone/>
              <a:defRPr sz="1596" b="0" i="0" kern="1200">
                <a:solidFill>
                  <a:schemeClr val="tx1">
                    <a:tint val="75000"/>
                  </a:schemeClr>
                </a:solidFill>
                <a:latin typeface="Arial" panose="020B0604020202020204" pitchFamily="34" charset="0"/>
                <a:ea typeface="Roboto Condensed" panose="02000000000000000000" pitchFamily="2" charset="0"/>
                <a:cs typeface="Arial" panose="020B0604020202020204" pitchFamily="34" charset="0"/>
              </a:defRPr>
            </a:lvl5pPr>
            <a:lvl6pPr marL="2280285" indent="0" algn="l" defTabSz="912114" rtl="0" eaLnBrk="1" latinLnBrk="0" hangingPunct="1">
              <a:lnSpc>
                <a:spcPct val="90000"/>
              </a:lnSpc>
              <a:spcBef>
                <a:spcPts val="499"/>
              </a:spcBef>
              <a:buFont typeface="Arial" panose="020B0604020202020204" pitchFamily="34" charset="0"/>
              <a:buNone/>
              <a:defRPr sz="1596" kern="1200">
                <a:solidFill>
                  <a:schemeClr val="tx1">
                    <a:tint val="75000"/>
                  </a:schemeClr>
                </a:solidFill>
                <a:latin typeface="+mn-lt"/>
                <a:ea typeface="+mn-ea"/>
                <a:cs typeface="+mn-cs"/>
              </a:defRPr>
            </a:lvl6pPr>
            <a:lvl7pPr marL="2736342" indent="0" algn="l" defTabSz="912114" rtl="0" eaLnBrk="1" latinLnBrk="0" hangingPunct="1">
              <a:lnSpc>
                <a:spcPct val="90000"/>
              </a:lnSpc>
              <a:spcBef>
                <a:spcPts val="499"/>
              </a:spcBef>
              <a:buFont typeface="Arial" panose="020B0604020202020204" pitchFamily="34" charset="0"/>
              <a:buNone/>
              <a:defRPr sz="1596" kern="1200">
                <a:solidFill>
                  <a:schemeClr val="tx1">
                    <a:tint val="75000"/>
                  </a:schemeClr>
                </a:solidFill>
                <a:latin typeface="+mn-lt"/>
                <a:ea typeface="+mn-ea"/>
                <a:cs typeface="+mn-cs"/>
              </a:defRPr>
            </a:lvl7pPr>
            <a:lvl8pPr marL="3192399" indent="0" algn="l" defTabSz="912114" rtl="0" eaLnBrk="1" latinLnBrk="0" hangingPunct="1">
              <a:lnSpc>
                <a:spcPct val="90000"/>
              </a:lnSpc>
              <a:spcBef>
                <a:spcPts val="499"/>
              </a:spcBef>
              <a:buFont typeface="Arial" panose="020B0604020202020204" pitchFamily="34" charset="0"/>
              <a:buNone/>
              <a:defRPr sz="1596" kern="1200">
                <a:solidFill>
                  <a:schemeClr val="tx1">
                    <a:tint val="75000"/>
                  </a:schemeClr>
                </a:solidFill>
                <a:latin typeface="+mn-lt"/>
                <a:ea typeface="+mn-ea"/>
                <a:cs typeface="+mn-cs"/>
              </a:defRPr>
            </a:lvl8pPr>
            <a:lvl9pPr marL="3648456" indent="0" algn="l" defTabSz="912114" rtl="0" eaLnBrk="1" latinLnBrk="0" hangingPunct="1">
              <a:lnSpc>
                <a:spcPct val="90000"/>
              </a:lnSpc>
              <a:spcBef>
                <a:spcPts val="499"/>
              </a:spcBef>
              <a:buFont typeface="Arial" panose="020B0604020202020204" pitchFamily="34" charset="0"/>
              <a:buNone/>
              <a:defRPr sz="1596" kern="1200">
                <a:solidFill>
                  <a:schemeClr val="tx1">
                    <a:tint val="75000"/>
                  </a:schemeClr>
                </a:solidFill>
                <a:latin typeface="+mn-lt"/>
                <a:ea typeface="+mn-ea"/>
                <a:cs typeface="+mn-cs"/>
              </a:defRPr>
            </a:lvl9pPr>
          </a:lstStyle>
          <a:p>
            <a:r>
              <a:rPr lang="en-ZA" sz="2400" b="1" dirty="0">
                <a:solidFill>
                  <a:schemeClr val="bg1"/>
                </a:solidFill>
              </a:rPr>
              <a:t>SPECIAL </a:t>
            </a:r>
            <a:r>
              <a:rPr lang="en-US" sz="2400" b="1" dirty="0">
                <a:solidFill>
                  <a:schemeClr val="bg1"/>
                </a:solidFill>
              </a:rPr>
              <a:t>ADJUSTMENT BUDGET ALLOCATIONS AND IMPACT ON DELIVERY</a:t>
            </a:r>
            <a:endParaRPr lang="en-ZA" sz="2400" b="1" dirty="0">
              <a:solidFill>
                <a:schemeClr val="bg1"/>
              </a:solidFill>
            </a:endParaRPr>
          </a:p>
          <a:p>
            <a:endParaRPr lang="en-US" sz="2000" dirty="0">
              <a:solidFill>
                <a:schemeClr val="bg1"/>
              </a:solidFill>
            </a:endParaRPr>
          </a:p>
          <a:p>
            <a:r>
              <a:rPr lang="en-US" sz="2000" b="1" dirty="0">
                <a:solidFill>
                  <a:schemeClr val="bg1"/>
                </a:solidFill>
              </a:rPr>
              <a:t>Portfolio Committee Meeting</a:t>
            </a:r>
          </a:p>
          <a:p>
            <a:r>
              <a:rPr lang="en-US" sz="2000" b="1">
                <a:solidFill>
                  <a:schemeClr val="bg1"/>
                </a:solidFill>
              </a:rPr>
              <a:t>1</a:t>
            </a:r>
            <a:r>
              <a:rPr lang="en-US" sz="2000" b="1" dirty="0">
                <a:solidFill>
                  <a:schemeClr val="bg1"/>
                </a:solidFill>
              </a:rPr>
              <a:t>5</a:t>
            </a:r>
            <a:r>
              <a:rPr lang="en-US" sz="2000" b="1">
                <a:solidFill>
                  <a:schemeClr val="bg1"/>
                </a:solidFill>
              </a:rPr>
              <a:t> </a:t>
            </a:r>
            <a:r>
              <a:rPr lang="en-US" sz="2000" b="1" dirty="0">
                <a:solidFill>
                  <a:schemeClr val="bg1"/>
                </a:solidFill>
              </a:rPr>
              <a:t>July 2020</a:t>
            </a:r>
          </a:p>
        </p:txBody>
      </p:sp>
      <p:pic>
        <p:nvPicPr>
          <p:cNvPr id="2049" name="Picture 1" descr="page1image1587853168">
            <a:extLst>
              <a:ext uri="{FF2B5EF4-FFF2-40B4-BE49-F238E27FC236}">
                <a16:creationId xmlns:a16="http://schemas.microsoft.com/office/drawing/2014/main" id="{C3C13044-4FD0-4040-9495-D8163A7AE7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1087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015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36530-26BC-CC41-BC5C-BC3813939132}"/>
              </a:ext>
            </a:extLst>
          </p:cNvPr>
          <p:cNvSpPr>
            <a:spLocks noGrp="1"/>
          </p:cNvSpPr>
          <p:nvPr>
            <p:ph type="title"/>
          </p:nvPr>
        </p:nvSpPr>
        <p:spPr>
          <a:xfrm>
            <a:off x="247650" y="135854"/>
            <a:ext cx="7498080" cy="456685"/>
          </a:xfrm>
        </p:spPr>
        <p:txBody>
          <a:bodyPr>
            <a:noAutofit/>
          </a:bodyPr>
          <a:lstStyle/>
          <a:p>
            <a:r>
              <a:rPr lang="en-US" sz="2800" b="1" dirty="0"/>
              <a:t>Budget cuts per Programme (excluding parliamentary grants)</a:t>
            </a:r>
            <a:endParaRPr lang="en-US" sz="2800" dirty="0"/>
          </a:p>
        </p:txBody>
      </p:sp>
      <p:graphicFrame>
        <p:nvGraphicFramePr>
          <p:cNvPr id="5" name="Content Placeholder 4">
            <a:extLst>
              <a:ext uri="{FF2B5EF4-FFF2-40B4-BE49-F238E27FC236}">
                <a16:creationId xmlns:a16="http://schemas.microsoft.com/office/drawing/2014/main" id="{31DEC3FB-D605-DE4F-9668-0602A689A123}"/>
              </a:ext>
            </a:extLst>
          </p:cNvPr>
          <p:cNvGraphicFramePr>
            <a:graphicFrameLocks noGrp="1"/>
          </p:cNvGraphicFramePr>
          <p:nvPr>
            <p:ph idx="1"/>
            <p:extLst>
              <p:ext uri="{D42A27DB-BD31-4B8C-83A1-F6EECF244321}">
                <p14:modId xmlns:p14="http://schemas.microsoft.com/office/powerpoint/2010/main" val="61753067"/>
              </p:ext>
            </p:extLst>
          </p:nvPr>
        </p:nvGraphicFramePr>
        <p:xfrm>
          <a:off x="369857" y="1350681"/>
          <a:ext cx="8225126" cy="4496995"/>
        </p:xfrm>
        <a:graphic>
          <a:graphicData uri="http://schemas.openxmlformats.org/drawingml/2006/table">
            <a:tbl>
              <a:tblPr firstRow="1" firstCol="1" bandRow="1">
                <a:tableStyleId>{5C22544A-7EE6-4342-B048-85BDC9FD1C3A}</a:tableStyleId>
              </a:tblPr>
              <a:tblGrid>
                <a:gridCol w="2483157">
                  <a:extLst>
                    <a:ext uri="{9D8B030D-6E8A-4147-A177-3AD203B41FA5}">
                      <a16:colId xmlns:a16="http://schemas.microsoft.com/office/drawing/2014/main" val="1672463939"/>
                    </a:ext>
                  </a:extLst>
                </a:gridCol>
                <a:gridCol w="1615469">
                  <a:extLst>
                    <a:ext uri="{9D8B030D-6E8A-4147-A177-3AD203B41FA5}">
                      <a16:colId xmlns:a16="http://schemas.microsoft.com/office/drawing/2014/main" val="3854417172"/>
                    </a:ext>
                  </a:extLst>
                </a:gridCol>
                <a:gridCol w="1373183">
                  <a:extLst>
                    <a:ext uri="{9D8B030D-6E8A-4147-A177-3AD203B41FA5}">
                      <a16:colId xmlns:a16="http://schemas.microsoft.com/office/drawing/2014/main" val="489098505"/>
                    </a:ext>
                  </a:extLst>
                </a:gridCol>
                <a:gridCol w="1342361">
                  <a:extLst>
                    <a:ext uri="{9D8B030D-6E8A-4147-A177-3AD203B41FA5}">
                      <a16:colId xmlns:a16="http://schemas.microsoft.com/office/drawing/2014/main" val="2544160977"/>
                    </a:ext>
                  </a:extLst>
                </a:gridCol>
                <a:gridCol w="1410956">
                  <a:extLst>
                    <a:ext uri="{9D8B030D-6E8A-4147-A177-3AD203B41FA5}">
                      <a16:colId xmlns:a16="http://schemas.microsoft.com/office/drawing/2014/main" val="486030170"/>
                    </a:ext>
                  </a:extLst>
                </a:gridCol>
              </a:tblGrid>
              <a:tr h="696367">
                <a:tc>
                  <a:txBody>
                    <a:bodyPr/>
                    <a:lstStyle/>
                    <a:p>
                      <a:pPr marL="85725" indent="0">
                        <a:spcAft>
                          <a:spcPts val="0"/>
                        </a:spcAft>
                      </a:pPr>
                      <a:r>
                        <a:rPr lang="en-US" sz="1600" dirty="0">
                          <a:effectLst/>
                          <a:latin typeface="Arial" panose="020B0604020202020204" pitchFamily="34" charset="0"/>
                          <a:cs typeface="Arial" panose="020B0604020202020204" pitchFamily="34" charset="0"/>
                        </a:rPr>
                        <a:t> Programme</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1600" dirty="0">
                          <a:effectLst/>
                          <a:latin typeface="Arial" panose="020B0604020202020204" pitchFamily="34" charset="0"/>
                          <a:cs typeface="Arial" panose="020B0604020202020204" pitchFamily="34" charset="0"/>
                        </a:rPr>
                        <a:t>Compensation of employees </a:t>
                      </a:r>
                    </a:p>
                    <a:p>
                      <a:pPr algn="ctr">
                        <a:spcAft>
                          <a:spcPts val="0"/>
                        </a:spcAft>
                      </a:pPr>
                      <a:endParaRPr lang="en-US" sz="1600" dirty="0">
                        <a:effectLst/>
                        <a:latin typeface="Arial" panose="020B0604020202020204" pitchFamily="34" charset="0"/>
                        <a:cs typeface="Arial" panose="020B0604020202020204" pitchFamily="34" charset="0"/>
                      </a:endParaRPr>
                    </a:p>
                    <a:p>
                      <a:pPr algn="ctr">
                        <a:spcAft>
                          <a:spcPts val="0"/>
                        </a:spcAft>
                      </a:pPr>
                      <a:r>
                        <a:rPr lang="en-US" sz="1600" dirty="0">
                          <a:effectLst/>
                          <a:latin typeface="Arial" panose="020B0604020202020204" pitchFamily="34" charset="0"/>
                          <a:cs typeface="Arial" panose="020B0604020202020204" pitchFamily="34" charset="0"/>
                        </a:rPr>
                        <a:t>R’000</a:t>
                      </a:r>
                      <a:endParaRPr lang="en-ZA" sz="1600" dirty="0">
                        <a:effectLst/>
                        <a:latin typeface="Arial" panose="020B0604020202020204" pitchFamily="34" charset="0"/>
                        <a:cs typeface="Arial" panose="020B0604020202020204" pitchFamily="34" charset="0"/>
                      </a:endParaRPr>
                    </a:p>
                    <a:p>
                      <a:pPr algn="ctr">
                        <a:spcAft>
                          <a:spcPts val="0"/>
                        </a:spcAft>
                      </a:pPr>
                      <a:r>
                        <a:rPr lang="en-US" sz="1600" dirty="0">
                          <a:effectLst/>
                          <a:latin typeface="Arial" panose="020B0604020202020204" pitchFamily="34" charset="0"/>
                          <a:cs typeface="Arial" panose="020B0604020202020204" pitchFamily="34" charset="0"/>
                        </a:rPr>
                        <a:t> </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1600" dirty="0">
                          <a:effectLst/>
                          <a:latin typeface="Arial" panose="020B0604020202020204" pitchFamily="34" charset="0"/>
                          <a:cs typeface="Arial" panose="020B0604020202020204" pitchFamily="34" charset="0"/>
                        </a:rPr>
                        <a:t>Goods and services </a:t>
                      </a:r>
                    </a:p>
                    <a:p>
                      <a:pPr algn="ctr">
                        <a:spcAft>
                          <a:spcPts val="0"/>
                        </a:spcAft>
                      </a:pPr>
                      <a:endParaRPr lang="en-US" sz="1600" dirty="0">
                        <a:effectLst/>
                        <a:latin typeface="Arial" panose="020B0604020202020204" pitchFamily="34" charset="0"/>
                        <a:cs typeface="Arial" panose="020B0604020202020204" pitchFamily="34" charset="0"/>
                      </a:endParaRPr>
                    </a:p>
                    <a:p>
                      <a:pPr algn="ctr">
                        <a:spcAft>
                          <a:spcPts val="0"/>
                        </a:spcAft>
                      </a:pPr>
                      <a:r>
                        <a:rPr lang="en-US" sz="1600" dirty="0">
                          <a:effectLst/>
                          <a:latin typeface="Arial" panose="020B0604020202020204" pitchFamily="34" charset="0"/>
                          <a:cs typeface="Arial" panose="020B0604020202020204" pitchFamily="34" charset="0"/>
                        </a:rPr>
                        <a:t>R’000</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1600" dirty="0">
                          <a:effectLst/>
                          <a:latin typeface="Arial" panose="020B0604020202020204" pitchFamily="34" charset="0"/>
                          <a:cs typeface="Arial" panose="020B0604020202020204" pitchFamily="34" charset="0"/>
                        </a:rPr>
                        <a:t>Transfers and subsidies</a:t>
                      </a:r>
                      <a:endParaRPr lang="en-ZA" sz="1600" dirty="0">
                        <a:effectLst/>
                        <a:latin typeface="Arial" panose="020B0604020202020204" pitchFamily="34" charset="0"/>
                        <a:cs typeface="Arial" panose="020B0604020202020204" pitchFamily="34" charset="0"/>
                      </a:endParaRPr>
                    </a:p>
                    <a:p>
                      <a:pPr algn="ctr">
                        <a:spcAft>
                          <a:spcPts val="0"/>
                        </a:spcAft>
                      </a:pPr>
                      <a:r>
                        <a:rPr lang="en-US" sz="1600" dirty="0">
                          <a:effectLst/>
                          <a:latin typeface="Arial" panose="020B0604020202020204" pitchFamily="34" charset="0"/>
                          <a:cs typeface="Arial" panose="020B0604020202020204" pitchFamily="34" charset="0"/>
                        </a:rPr>
                        <a:t>R’000</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1600" dirty="0">
                          <a:effectLst/>
                          <a:latin typeface="Arial" panose="020B0604020202020204" pitchFamily="34" charset="0"/>
                          <a:cs typeface="Arial" panose="020B0604020202020204" pitchFamily="34" charset="0"/>
                        </a:rPr>
                        <a:t>Total</a:t>
                      </a:r>
                      <a:endParaRPr lang="en-ZA" sz="1600" dirty="0">
                        <a:effectLst/>
                        <a:latin typeface="Arial" panose="020B0604020202020204" pitchFamily="34" charset="0"/>
                        <a:cs typeface="Arial" panose="020B0604020202020204" pitchFamily="34" charset="0"/>
                      </a:endParaRPr>
                    </a:p>
                    <a:p>
                      <a:pPr algn="ctr">
                        <a:spcAft>
                          <a:spcPts val="0"/>
                        </a:spcAft>
                      </a:pPr>
                      <a:endParaRPr lang="en-US" sz="1600" dirty="0">
                        <a:effectLst/>
                        <a:latin typeface="Arial" panose="020B0604020202020204" pitchFamily="34" charset="0"/>
                        <a:cs typeface="Arial" panose="020B0604020202020204" pitchFamily="34" charset="0"/>
                      </a:endParaRPr>
                    </a:p>
                    <a:p>
                      <a:pPr algn="ctr">
                        <a:spcAft>
                          <a:spcPts val="0"/>
                        </a:spcAft>
                      </a:pPr>
                      <a:endParaRPr lang="en-US" sz="1600" dirty="0">
                        <a:effectLst/>
                        <a:latin typeface="Arial" panose="020B0604020202020204" pitchFamily="34" charset="0"/>
                        <a:cs typeface="Arial" panose="020B0604020202020204" pitchFamily="34" charset="0"/>
                      </a:endParaRPr>
                    </a:p>
                    <a:p>
                      <a:pPr algn="ctr">
                        <a:spcAft>
                          <a:spcPts val="0"/>
                        </a:spcAft>
                      </a:pPr>
                      <a:r>
                        <a:rPr lang="en-US" sz="1600" dirty="0">
                          <a:effectLst/>
                          <a:latin typeface="Arial" panose="020B0604020202020204" pitchFamily="34" charset="0"/>
                          <a:cs typeface="Arial" panose="020B0604020202020204" pitchFamily="34" charset="0"/>
                        </a:rPr>
                        <a:t>R’000</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709561812"/>
                  </a:ext>
                </a:extLst>
              </a:tr>
              <a:tr h="412558">
                <a:tc>
                  <a:txBody>
                    <a:bodyPr/>
                    <a:lstStyle/>
                    <a:p>
                      <a:pPr marL="85725" indent="0">
                        <a:spcAft>
                          <a:spcPts val="0"/>
                        </a:spcAft>
                      </a:pPr>
                      <a:r>
                        <a:rPr lang="en-US" sz="1600" b="0" dirty="0">
                          <a:solidFill>
                            <a:schemeClr val="tx1"/>
                          </a:solidFill>
                          <a:effectLst/>
                          <a:latin typeface="Arial" panose="020B0604020202020204" pitchFamily="34" charset="0"/>
                          <a:cs typeface="Arial" panose="020B0604020202020204" pitchFamily="34" charset="0"/>
                        </a:rPr>
                        <a:t>Administration</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18 995</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22 987</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b="1" dirty="0">
                          <a:effectLst/>
                          <a:latin typeface="Arial" panose="020B0604020202020204" pitchFamily="34" charset="0"/>
                          <a:cs typeface="Arial" panose="020B0604020202020204" pitchFamily="34" charset="0"/>
                        </a:rPr>
                        <a:t>41 982</a:t>
                      </a:r>
                      <a:endPar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extLst>
                  <a:ext uri="{0D108BD9-81ED-4DB2-BD59-A6C34878D82A}">
                    <a16:rowId xmlns:a16="http://schemas.microsoft.com/office/drawing/2014/main" val="3264163683"/>
                  </a:ext>
                </a:extLst>
              </a:tr>
              <a:tr h="377419">
                <a:tc>
                  <a:txBody>
                    <a:bodyPr/>
                    <a:lstStyle/>
                    <a:p>
                      <a:pPr>
                        <a:spcAft>
                          <a:spcPts val="0"/>
                        </a:spcAft>
                      </a:pPr>
                      <a:r>
                        <a:rPr lang="en-US" sz="1600" b="0" dirty="0">
                          <a:solidFill>
                            <a:schemeClr val="tx1"/>
                          </a:solidFill>
                          <a:effectLst/>
                          <a:latin typeface="Arial" panose="020B0604020202020204" pitchFamily="34" charset="0"/>
                          <a:cs typeface="Arial" panose="020B0604020202020204" pitchFamily="34" charset="0"/>
                        </a:rPr>
                        <a:t> Technology Innovation</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5 769</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9 978</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50 000</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b="1" dirty="0">
                          <a:effectLst/>
                          <a:latin typeface="Arial" panose="020B0604020202020204" pitchFamily="34" charset="0"/>
                          <a:cs typeface="Arial" panose="020B0604020202020204" pitchFamily="34" charset="0"/>
                        </a:rPr>
                        <a:t>65 747</a:t>
                      </a:r>
                      <a:endPar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3083979539"/>
                  </a:ext>
                </a:extLst>
              </a:tr>
              <a:tr h="584334">
                <a:tc>
                  <a:txBody>
                    <a:bodyPr/>
                    <a:lstStyle/>
                    <a:p>
                      <a:pPr marL="85725" indent="0">
                        <a:spcAft>
                          <a:spcPts val="0"/>
                        </a:spcAft>
                      </a:pPr>
                      <a:r>
                        <a:rPr lang="en-US" sz="1600" b="0" dirty="0">
                          <a:solidFill>
                            <a:schemeClr val="tx1"/>
                          </a:solidFill>
                          <a:effectLst/>
                          <a:latin typeface="Arial" panose="020B0604020202020204" pitchFamily="34" charset="0"/>
                          <a:cs typeface="Arial" panose="020B0604020202020204" pitchFamily="34" charset="0"/>
                        </a:rPr>
                        <a:t>International Cooperation and Resources</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5 946</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14 422</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14 925</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b="1" dirty="0">
                          <a:effectLst/>
                          <a:latin typeface="Arial" panose="020B0604020202020204" pitchFamily="34" charset="0"/>
                          <a:cs typeface="Arial" panose="020B0604020202020204" pitchFamily="34" charset="0"/>
                        </a:rPr>
                        <a:t>35 293</a:t>
                      </a:r>
                      <a:endPar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extLst>
                  <a:ext uri="{0D108BD9-81ED-4DB2-BD59-A6C34878D82A}">
                    <a16:rowId xmlns:a16="http://schemas.microsoft.com/office/drawing/2014/main" val="3215267277"/>
                  </a:ext>
                </a:extLst>
              </a:tr>
              <a:tr h="555959">
                <a:tc>
                  <a:txBody>
                    <a:bodyPr/>
                    <a:lstStyle/>
                    <a:p>
                      <a:pPr marL="85725" indent="0">
                        <a:spcAft>
                          <a:spcPts val="0"/>
                        </a:spcAft>
                      </a:pPr>
                      <a:r>
                        <a:rPr lang="en-US" sz="1600" b="0" dirty="0">
                          <a:solidFill>
                            <a:schemeClr val="tx1"/>
                          </a:solidFill>
                          <a:effectLst/>
                          <a:latin typeface="Arial" panose="020B0604020202020204" pitchFamily="34" charset="0"/>
                          <a:cs typeface="Arial" panose="020B0604020202020204" pitchFamily="34" charset="0"/>
                        </a:rPr>
                        <a:t>Research Development and Support</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4 339</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6 055</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926 144</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b="1" dirty="0">
                          <a:effectLst/>
                          <a:latin typeface="Arial" panose="020B0604020202020204" pitchFamily="34" charset="0"/>
                          <a:cs typeface="Arial" panose="020B0604020202020204" pitchFamily="34" charset="0"/>
                        </a:rPr>
                        <a:t>936 538</a:t>
                      </a:r>
                      <a:endPar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3812686304"/>
                  </a:ext>
                </a:extLst>
              </a:tr>
              <a:tr h="543465">
                <a:tc>
                  <a:txBody>
                    <a:bodyPr/>
                    <a:lstStyle/>
                    <a:p>
                      <a:pPr marL="85725" indent="0">
                        <a:spcAft>
                          <a:spcPts val="0"/>
                        </a:spcAft>
                      </a:pPr>
                      <a:r>
                        <a:rPr lang="en-US" sz="1600" b="0" dirty="0">
                          <a:solidFill>
                            <a:schemeClr val="tx1"/>
                          </a:solidFill>
                          <a:effectLst/>
                          <a:latin typeface="Arial" panose="020B0604020202020204" pitchFamily="34" charset="0"/>
                          <a:cs typeface="Arial" panose="020B0604020202020204" pitchFamily="34" charset="0"/>
                        </a:rPr>
                        <a:t>Socio-economic Innovation Partnerships</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4 951</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dirty="0">
                          <a:effectLst/>
                          <a:latin typeface="Arial" panose="020B0604020202020204" pitchFamily="34" charset="0"/>
                          <a:cs typeface="Arial" panose="020B0604020202020204" pitchFamily="34" charset="0"/>
                        </a:rPr>
                        <a:t>55 375</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tc>
                  <a:txBody>
                    <a:bodyPr/>
                    <a:lstStyle/>
                    <a:p>
                      <a:pPr algn="r">
                        <a:spcAft>
                          <a:spcPts val="0"/>
                        </a:spcAft>
                      </a:pPr>
                      <a:r>
                        <a:rPr lang="en-US" sz="1600" b="1" dirty="0">
                          <a:effectLst/>
                          <a:latin typeface="Arial" panose="020B0604020202020204" pitchFamily="34" charset="0"/>
                          <a:cs typeface="Arial" panose="020B0604020202020204" pitchFamily="34" charset="0"/>
                        </a:rPr>
                        <a:t>60 326</a:t>
                      </a:r>
                      <a:endPar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tx2">
                        <a:lumMod val="20000"/>
                        <a:lumOff val="80000"/>
                      </a:schemeClr>
                    </a:solidFill>
                  </a:tcPr>
                </a:tc>
                <a:extLst>
                  <a:ext uri="{0D108BD9-81ED-4DB2-BD59-A6C34878D82A}">
                    <a16:rowId xmlns:a16="http://schemas.microsoft.com/office/drawing/2014/main" val="2775834329"/>
                  </a:ext>
                </a:extLst>
              </a:tr>
              <a:tr h="656874">
                <a:tc>
                  <a:txBody>
                    <a:bodyPr/>
                    <a:lstStyle/>
                    <a:p>
                      <a:pPr marL="85725" indent="0" algn="l">
                        <a:spcAft>
                          <a:spcPts val="0"/>
                        </a:spcAft>
                      </a:pPr>
                      <a:r>
                        <a:rPr lang="en-US" sz="1600" b="1" dirty="0">
                          <a:solidFill>
                            <a:schemeClr val="tx1"/>
                          </a:solidFill>
                          <a:effectLst/>
                          <a:latin typeface="Arial" panose="020B0604020202020204" pitchFamily="34" charset="0"/>
                          <a:cs typeface="Arial" panose="020B0604020202020204" pitchFamily="34" charset="0"/>
                        </a:rPr>
                        <a:t>Total</a:t>
                      </a:r>
                      <a:endParaRPr lang="en-ZA"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b="1" dirty="0">
                          <a:effectLst/>
                          <a:latin typeface="Arial" panose="020B0604020202020204" pitchFamily="34" charset="0"/>
                          <a:cs typeface="Arial" panose="020B0604020202020204" pitchFamily="34" charset="0"/>
                        </a:rPr>
                        <a:t>40 000</a:t>
                      </a:r>
                      <a:endPar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b="1" dirty="0">
                          <a:effectLst/>
                          <a:latin typeface="Arial" panose="020B0604020202020204" pitchFamily="34" charset="0"/>
                          <a:cs typeface="Arial" panose="020B0604020202020204" pitchFamily="34" charset="0"/>
                        </a:rPr>
                        <a:t>53 442</a:t>
                      </a:r>
                      <a:endPar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b="1" dirty="0">
                          <a:effectLst/>
                          <a:latin typeface="Arial" panose="020B0604020202020204" pitchFamily="34" charset="0"/>
                          <a:cs typeface="Arial" panose="020B0604020202020204" pitchFamily="34" charset="0"/>
                        </a:rPr>
                        <a:t>1 046 444</a:t>
                      </a:r>
                      <a:endPar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b="1" dirty="0">
                          <a:effectLst/>
                          <a:latin typeface="Arial" panose="020B0604020202020204" pitchFamily="34" charset="0"/>
                          <a:cs typeface="Arial" panose="020B0604020202020204" pitchFamily="34" charset="0"/>
                        </a:rPr>
                        <a:t>1 139 886</a:t>
                      </a:r>
                      <a:endParaRPr lang="en-ZA"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1309340741"/>
                  </a:ext>
                </a:extLst>
              </a:tr>
            </a:tbl>
          </a:graphicData>
        </a:graphic>
      </p:graphicFrame>
      <p:sp>
        <p:nvSpPr>
          <p:cNvPr id="4" name="Slide Number Placeholder 3">
            <a:extLst>
              <a:ext uri="{FF2B5EF4-FFF2-40B4-BE49-F238E27FC236}">
                <a16:creationId xmlns:a16="http://schemas.microsoft.com/office/drawing/2014/main" id="{41843393-56C3-1C44-A1FF-51D8D0CE4E31}"/>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9</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431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FFE44-9A12-454D-90F0-E3A08AEE8375}"/>
              </a:ext>
            </a:extLst>
          </p:cNvPr>
          <p:cNvSpPr>
            <a:spLocks noGrp="1"/>
          </p:cNvSpPr>
          <p:nvPr>
            <p:ph type="title"/>
          </p:nvPr>
        </p:nvSpPr>
        <p:spPr>
          <a:xfrm>
            <a:off x="628650" y="364197"/>
            <a:ext cx="6483350" cy="456685"/>
          </a:xfrm>
        </p:spPr>
        <p:txBody>
          <a:bodyPr>
            <a:noAutofit/>
          </a:bodyPr>
          <a:lstStyle/>
          <a:p>
            <a:r>
              <a:rPr lang="en-US" sz="2800" b="1" dirty="0"/>
              <a:t>Reasons for Programme 4 cuts</a:t>
            </a:r>
          </a:p>
        </p:txBody>
      </p:sp>
      <p:sp>
        <p:nvSpPr>
          <p:cNvPr id="3" name="Content Placeholder 2">
            <a:extLst>
              <a:ext uri="{FF2B5EF4-FFF2-40B4-BE49-F238E27FC236}">
                <a16:creationId xmlns:a16="http://schemas.microsoft.com/office/drawing/2014/main" id="{8184AB95-B82B-F143-A2EF-7CBEF1205ECE}"/>
              </a:ext>
            </a:extLst>
          </p:cNvPr>
          <p:cNvSpPr>
            <a:spLocks noGrp="1"/>
          </p:cNvSpPr>
          <p:nvPr>
            <p:ph idx="1"/>
          </p:nvPr>
        </p:nvSpPr>
        <p:spPr>
          <a:xfrm>
            <a:off x="628650" y="1561380"/>
            <a:ext cx="7886700" cy="4932937"/>
          </a:xfrm>
        </p:spPr>
        <p:txBody>
          <a:bodyPr>
            <a:normAutofit/>
          </a:bodyPr>
          <a:lstStyle/>
          <a:p>
            <a:pPr marL="0" lvl="0" indent="0">
              <a:lnSpc>
                <a:spcPct val="100000"/>
              </a:lnSpc>
              <a:spcBef>
                <a:spcPts val="0"/>
              </a:spcBef>
              <a:buNone/>
            </a:pPr>
            <a:r>
              <a:rPr lang="en-US" dirty="0">
                <a:solidFill>
                  <a:schemeClr val="tx1"/>
                </a:solidFill>
              </a:rPr>
              <a:t>Programme 4 has the biggest cuts, for the following reasons: </a:t>
            </a:r>
          </a:p>
          <a:p>
            <a:pPr marL="0" lvl="0" indent="0">
              <a:lnSpc>
                <a:spcPct val="100000"/>
              </a:lnSpc>
              <a:spcBef>
                <a:spcPts val="0"/>
              </a:spcBef>
              <a:buNone/>
            </a:pPr>
            <a:endParaRPr lang="en-US" dirty="0">
              <a:solidFill>
                <a:schemeClr val="tx1"/>
              </a:solidFill>
            </a:endParaRPr>
          </a:p>
          <a:p>
            <a:pPr lvl="0">
              <a:lnSpc>
                <a:spcPct val="100000"/>
              </a:lnSpc>
              <a:spcBef>
                <a:spcPts val="0"/>
              </a:spcBef>
            </a:pPr>
            <a:r>
              <a:rPr lang="en-US" dirty="0">
                <a:solidFill>
                  <a:schemeClr val="tx1"/>
                </a:solidFill>
              </a:rPr>
              <a:t>The Programme has the biggest allocation.</a:t>
            </a:r>
          </a:p>
          <a:p>
            <a:pPr marL="0" lvl="0" indent="0">
              <a:lnSpc>
                <a:spcPct val="100000"/>
              </a:lnSpc>
              <a:spcBef>
                <a:spcPts val="0"/>
              </a:spcBef>
              <a:buNone/>
            </a:pPr>
            <a:endParaRPr lang="en-US" dirty="0">
              <a:solidFill>
                <a:schemeClr val="tx1"/>
              </a:solidFill>
            </a:endParaRPr>
          </a:p>
          <a:p>
            <a:pPr lvl="0">
              <a:lnSpc>
                <a:spcPct val="100000"/>
              </a:lnSpc>
              <a:spcBef>
                <a:spcPts val="0"/>
              </a:spcBef>
            </a:pPr>
            <a:r>
              <a:rPr lang="en-US" dirty="0">
                <a:solidFill>
                  <a:schemeClr val="tx1"/>
                </a:solidFill>
              </a:rPr>
              <a:t>R1,8 billion of its budget is earmarked for infrastructure projects, the implementation of which will be delayed owing to COVID-19.</a:t>
            </a:r>
          </a:p>
          <a:p>
            <a:pPr marL="0" lvl="0" indent="0">
              <a:lnSpc>
                <a:spcPct val="100000"/>
              </a:lnSpc>
              <a:spcBef>
                <a:spcPts val="0"/>
              </a:spcBef>
              <a:buNone/>
            </a:pPr>
            <a:endParaRPr lang="en-US" dirty="0">
              <a:solidFill>
                <a:schemeClr val="tx1"/>
              </a:solidFill>
            </a:endParaRPr>
          </a:p>
          <a:p>
            <a:pPr lvl="0">
              <a:lnSpc>
                <a:spcPct val="100000"/>
              </a:lnSpc>
              <a:spcBef>
                <a:spcPts val="0"/>
              </a:spcBef>
            </a:pPr>
            <a:r>
              <a:rPr lang="en-US" dirty="0">
                <a:solidFill>
                  <a:schemeClr val="tx1"/>
                </a:solidFill>
              </a:rPr>
              <a:t>Most projects had surpluses from the previous allocation.</a:t>
            </a:r>
          </a:p>
          <a:p>
            <a:pPr marL="0" lvl="0" indent="0">
              <a:lnSpc>
                <a:spcPct val="100000"/>
              </a:lnSpc>
              <a:spcBef>
                <a:spcPts val="0"/>
              </a:spcBef>
              <a:buNone/>
            </a:pPr>
            <a:endParaRPr lang="en-US" dirty="0">
              <a:solidFill>
                <a:schemeClr val="tx1"/>
              </a:solidFill>
            </a:endParaRPr>
          </a:p>
          <a:p>
            <a:pPr lvl="0">
              <a:lnSpc>
                <a:spcPct val="100000"/>
              </a:lnSpc>
              <a:spcBef>
                <a:spcPts val="0"/>
              </a:spcBef>
            </a:pPr>
            <a:r>
              <a:rPr lang="en-US" dirty="0">
                <a:solidFill>
                  <a:schemeClr val="tx1"/>
                </a:solidFill>
              </a:rPr>
              <a:t>Other Programmes have redirected substantial amounts of their current budget to support COVID-19 initiatives.</a:t>
            </a:r>
            <a:endParaRPr lang="en-ZA" dirty="0">
              <a:solidFill>
                <a:schemeClr val="tx1"/>
              </a:solidFill>
            </a:endParaRPr>
          </a:p>
          <a:p>
            <a:pPr lvl="1" algn="just">
              <a:lnSpc>
                <a:spcPct val="100000"/>
              </a:lnSpc>
              <a:buFont typeface="Courier New" panose="02070309020205020404" pitchFamily="49" charset="0"/>
              <a:buChar char="o"/>
            </a:pPr>
            <a:endParaRPr lang="en-US" dirty="0">
              <a:solidFill>
                <a:schemeClr val="tx1"/>
              </a:solidFill>
            </a:endParaRPr>
          </a:p>
          <a:p>
            <a:pPr marL="0" lvl="1" indent="0" algn="just">
              <a:lnSpc>
                <a:spcPct val="100000"/>
              </a:lnSpc>
              <a:buNone/>
            </a:pPr>
            <a:r>
              <a:rPr lang="en-US" dirty="0">
                <a:solidFill>
                  <a:schemeClr val="tx1"/>
                </a:solidFill>
              </a:rPr>
              <a:t>However, the Department is extremely concerned about cuts to human resource development initiatives and shared this concern with National Treasury.</a:t>
            </a:r>
            <a:endParaRPr lang="en-ZA"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3657B498-9445-A646-8351-15DABEFDA8F0}"/>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10</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7556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A15D1-0701-E249-BA94-E97F7D9ACFD3}"/>
              </a:ext>
            </a:extLst>
          </p:cNvPr>
          <p:cNvSpPr>
            <a:spLocks noGrp="1"/>
          </p:cNvSpPr>
          <p:nvPr>
            <p:ph type="title"/>
          </p:nvPr>
        </p:nvSpPr>
        <p:spPr>
          <a:xfrm>
            <a:off x="617499" y="274988"/>
            <a:ext cx="5382000" cy="456685"/>
          </a:xfrm>
        </p:spPr>
        <p:txBody>
          <a:bodyPr>
            <a:noAutofit/>
          </a:bodyPr>
          <a:lstStyle/>
          <a:p>
            <a:r>
              <a:rPr lang="en-US" sz="2800" b="1" dirty="0"/>
              <a:t>COVID-19 interventions</a:t>
            </a:r>
          </a:p>
        </p:txBody>
      </p:sp>
      <p:sp>
        <p:nvSpPr>
          <p:cNvPr id="4" name="Slide Number Placeholder 3">
            <a:extLst>
              <a:ext uri="{FF2B5EF4-FFF2-40B4-BE49-F238E27FC236}">
                <a16:creationId xmlns:a16="http://schemas.microsoft.com/office/drawing/2014/main" id="{E64E3946-88CC-D643-B4D5-DE32D5675FFD}"/>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11</a:t>
            </a:fld>
            <a:endParaRPr lang="en-US" dirty="0">
              <a:solidFill>
                <a:schemeClr val="tx1"/>
              </a:solidFill>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E9777266-9532-41B9-93B0-EA03C0258844}"/>
              </a:ext>
            </a:extLst>
          </p:cNvPr>
          <p:cNvGraphicFramePr>
            <a:graphicFrameLocks noGrp="1"/>
          </p:cNvGraphicFramePr>
          <p:nvPr>
            <p:ph idx="1"/>
            <p:extLst>
              <p:ext uri="{D42A27DB-BD31-4B8C-83A1-F6EECF244321}">
                <p14:modId xmlns:p14="http://schemas.microsoft.com/office/powerpoint/2010/main" val="3325598387"/>
              </p:ext>
            </p:extLst>
          </p:nvPr>
        </p:nvGraphicFramePr>
        <p:xfrm>
          <a:off x="549016" y="1182447"/>
          <a:ext cx="7937760" cy="5460363"/>
        </p:xfrm>
        <a:graphic>
          <a:graphicData uri="http://schemas.openxmlformats.org/drawingml/2006/table">
            <a:tbl>
              <a:tblPr firstRow="1" bandRow="1">
                <a:tableStyleId>{5C22544A-7EE6-4342-B048-85BDC9FD1C3A}</a:tableStyleId>
              </a:tblPr>
              <a:tblGrid>
                <a:gridCol w="1548832">
                  <a:extLst>
                    <a:ext uri="{9D8B030D-6E8A-4147-A177-3AD203B41FA5}">
                      <a16:colId xmlns:a16="http://schemas.microsoft.com/office/drawing/2014/main" val="788000243"/>
                    </a:ext>
                  </a:extLst>
                </a:gridCol>
                <a:gridCol w="864427">
                  <a:extLst>
                    <a:ext uri="{9D8B030D-6E8A-4147-A177-3AD203B41FA5}">
                      <a16:colId xmlns:a16="http://schemas.microsoft.com/office/drawing/2014/main" val="3755744494"/>
                    </a:ext>
                  </a:extLst>
                </a:gridCol>
                <a:gridCol w="3539416">
                  <a:extLst>
                    <a:ext uri="{9D8B030D-6E8A-4147-A177-3AD203B41FA5}">
                      <a16:colId xmlns:a16="http://schemas.microsoft.com/office/drawing/2014/main" val="3739914056"/>
                    </a:ext>
                  </a:extLst>
                </a:gridCol>
                <a:gridCol w="1985085">
                  <a:extLst>
                    <a:ext uri="{9D8B030D-6E8A-4147-A177-3AD203B41FA5}">
                      <a16:colId xmlns:a16="http://schemas.microsoft.com/office/drawing/2014/main" val="3132336966"/>
                    </a:ext>
                  </a:extLst>
                </a:gridCol>
              </a:tblGrid>
              <a:tr h="381761">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Programme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gn="ctr">
                        <a:lnSpc>
                          <a:spcPct val="107000"/>
                        </a:lnSpc>
                        <a:spcAft>
                          <a:spcPts val="0"/>
                        </a:spcAft>
                      </a:pPr>
                      <a:r>
                        <a:rPr lang="en-ZA" sz="1200" dirty="0">
                          <a:effectLst/>
                          <a:latin typeface="Arial" panose="020B0604020202020204" pitchFamily="34" charset="0"/>
                          <a:cs typeface="Arial" panose="020B0604020202020204" pitchFamily="34" charset="0"/>
                        </a:rPr>
                        <a:t>Amount </a:t>
                      </a:r>
                      <a:endParaRPr lang="en-GB" sz="1200" dirty="0">
                        <a:effectLst/>
                        <a:latin typeface="Arial" panose="020B0604020202020204" pitchFamily="34" charset="0"/>
                        <a:cs typeface="Arial" panose="020B0604020202020204" pitchFamily="34" charset="0"/>
                      </a:endParaRPr>
                    </a:p>
                    <a:p>
                      <a:pPr algn="ctr">
                        <a:lnSpc>
                          <a:spcPct val="107000"/>
                        </a:lnSpc>
                        <a:spcAft>
                          <a:spcPts val="0"/>
                        </a:spcAft>
                      </a:pPr>
                      <a:r>
                        <a:rPr lang="en-ZA" sz="1200" dirty="0">
                          <a:effectLst/>
                          <a:latin typeface="Arial" panose="020B0604020202020204" pitchFamily="34" charset="0"/>
                          <a:cs typeface="Arial" panose="020B0604020202020204" pitchFamily="34" charset="0"/>
                        </a:rPr>
                        <a:t>R'000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Intervention</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Impact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extLst>
                  <a:ext uri="{0D108BD9-81ED-4DB2-BD59-A6C34878D82A}">
                    <a16:rowId xmlns:a16="http://schemas.microsoft.com/office/drawing/2014/main" val="1682510534"/>
                  </a:ext>
                </a:extLst>
              </a:tr>
              <a:tr h="606075">
                <a:tc>
                  <a:txBody>
                    <a:bodyPr/>
                    <a:lstStyle/>
                    <a:p>
                      <a:pPr>
                        <a:lnSpc>
                          <a:spcPct val="107000"/>
                        </a:lnSpc>
                        <a:spcAft>
                          <a:spcPts val="0"/>
                        </a:spcAft>
                        <a:tabLst>
                          <a:tab pos="111125" algn="l"/>
                          <a:tab pos="198755" algn="l"/>
                        </a:tabLst>
                      </a:pPr>
                      <a:r>
                        <a:rPr lang="en-ZA" sz="1200" b="1" dirty="0">
                          <a:effectLst/>
                          <a:latin typeface="Arial" panose="020B0604020202020204" pitchFamily="34" charset="0"/>
                          <a:cs typeface="Arial" panose="020B0604020202020204" pitchFamily="34" charset="0"/>
                        </a:rPr>
                        <a:t>Administration</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gn="ctr">
                        <a:lnSpc>
                          <a:spcPct val="107000"/>
                        </a:lnSpc>
                        <a:spcAft>
                          <a:spcPts val="0"/>
                        </a:spcAft>
                      </a:pPr>
                      <a:r>
                        <a:rPr lang="en-ZA" sz="1200" dirty="0">
                          <a:effectLst/>
                          <a:latin typeface="Arial" panose="020B0604020202020204" pitchFamily="34" charset="0"/>
                          <a:cs typeface="Arial" panose="020B0604020202020204" pitchFamily="34" charset="0"/>
                        </a:rPr>
                        <a:t>1 659</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Employee health and safety. Provision of digital communication strategy services.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None. Funded from savings under goods and services.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extLst>
                  <a:ext uri="{0D108BD9-81ED-4DB2-BD59-A6C34878D82A}">
                    <a16:rowId xmlns:a16="http://schemas.microsoft.com/office/drawing/2014/main" val="3721750388"/>
                  </a:ext>
                </a:extLst>
              </a:tr>
              <a:tr h="1584805">
                <a:tc>
                  <a:txBody>
                    <a:bodyPr/>
                    <a:lstStyle/>
                    <a:p>
                      <a:pPr marL="0" indent="0">
                        <a:lnSpc>
                          <a:spcPct val="107000"/>
                        </a:lnSpc>
                        <a:spcAft>
                          <a:spcPts val="0"/>
                        </a:spcAft>
                        <a:tabLst>
                          <a:tab pos="0" algn="l"/>
                        </a:tabLst>
                      </a:pPr>
                      <a:r>
                        <a:rPr lang="en-ZA" sz="1200" b="1" dirty="0">
                          <a:effectLst/>
                          <a:latin typeface="Arial" panose="020B0604020202020204" pitchFamily="34" charset="0"/>
                          <a:cs typeface="Arial" panose="020B0604020202020204" pitchFamily="34" charset="0"/>
                        </a:rPr>
                        <a:t>Technology</a:t>
                      </a:r>
                    </a:p>
                    <a:p>
                      <a:pPr marL="0" indent="0">
                        <a:lnSpc>
                          <a:spcPct val="107000"/>
                        </a:lnSpc>
                        <a:spcAft>
                          <a:spcPts val="0"/>
                        </a:spcAft>
                        <a:tabLst>
                          <a:tab pos="0" algn="l"/>
                        </a:tabLst>
                      </a:pPr>
                      <a:r>
                        <a:rPr lang="en-ZA" sz="1200" b="1" dirty="0">
                          <a:effectLst/>
                          <a:latin typeface="Arial" panose="020B0604020202020204" pitchFamily="34" charset="0"/>
                          <a:cs typeface="Arial" panose="020B0604020202020204" pitchFamily="34" charset="0"/>
                        </a:rPr>
                        <a:t>Innovation</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gn="ctr">
                        <a:lnSpc>
                          <a:spcPct val="107000"/>
                        </a:lnSpc>
                        <a:spcAft>
                          <a:spcPts val="0"/>
                        </a:spcAft>
                      </a:pPr>
                      <a:r>
                        <a:rPr lang="en-ZA" sz="1200" dirty="0">
                          <a:effectLst/>
                          <a:latin typeface="Arial" panose="020B0604020202020204" pitchFamily="34" charset="0"/>
                          <a:cs typeface="Arial" panose="020B0604020202020204" pitchFamily="34" charset="0"/>
                        </a:rPr>
                        <a:t>102 516</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Development of COVID-19 indigenous knowledge-based remedies.</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ZA" sz="1200" dirty="0">
                          <a:effectLst/>
                          <a:latin typeface="Arial" panose="020B0604020202020204" pitchFamily="34" charset="0"/>
                          <a:cs typeface="Arial" panose="020B0604020202020204" pitchFamily="34" charset="0"/>
                        </a:rPr>
                        <a:t>Development and manufacturing of testing kits and reagents, including rapid tests.</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ZA" sz="1200" dirty="0">
                          <a:effectLst/>
                          <a:latin typeface="Arial" panose="020B0604020202020204" pitchFamily="34" charset="0"/>
                          <a:cs typeface="Arial" panose="020B0604020202020204" pitchFamily="34" charset="0"/>
                        </a:rPr>
                        <a:t>Study for repurposing of drugs.</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ZA" sz="1200" dirty="0">
                          <a:effectLst/>
                          <a:latin typeface="Arial" panose="020B0604020202020204" pitchFamily="34" charset="0"/>
                          <a:cs typeface="Arial" panose="020B0604020202020204" pitchFamily="34" charset="0"/>
                        </a:rPr>
                        <a:t>Acquisition of high-resolution satellite imagery for settlement layer and mapping of spaza shops and hotspots.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Projects and programmes to be deferred. No impact in the long term for the contracted projects, partly because implementation is delayed due to the COVID-19 outbreak.</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extLst>
                  <a:ext uri="{0D108BD9-81ED-4DB2-BD59-A6C34878D82A}">
                    <a16:rowId xmlns:a16="http://schemas.microsoft.com/office/drawing/2014/main" val="2686995576"/>
                  </a:ext>
                </a:extLst>
              </a:tr>
              <a:tr h="2883357">
                <a:tc>
                  <a:txBody>
                    <a:bodyPr/>
                    <a:lstStyle/>
                    <a:p>
                      <a:pPr marL="198755" indent="-198755">
                        <a:lnSpc>
                          <a:spcPct val="107000"/>
                        </a:lnSpc>
                        <a:spcAft>
                          <a:spcPts val="0"/>
                        </a:spcAft>
                        <a:tabLst>
                          <a:tab pos="198755" algn="l"/>
                        </a:tabLst>
                      </a:pPr>
                      <a:r>
                        <a:rPr lang="en-ZA" sz="1200" b="1" dirty="0">
                          <a:effectLst/>
                          <a:latin typeface="Arial" panose="020B0604020202020204" pitchFamily="34" charset="0"/>
                          <a:cs typeface="Arial" panose="020B0604020202020204" pitchFamily="34" charset="0"/>
                        </a:rPr>
                        <a:t>International</a:t>
                      </a:r>
                    </a:p>
                    <a:p>
                      <a:pPr marL="198755" indent="-198755">
                        <a:lnSpc>
                          <a:spcPct val="107000"/>
                        </a:lnSpc>
                        <a:spcAft>
                          <a:spcPts val="0"/>
                        </a:spcAft>
                        <a:tabLst>
                          <a:tab pos="198755" algn="l"/>
                        </a:tabLst>
                      </a:pPr>
                      <a:r>
                        <a:rPr lang="en-ZA" sz="1200" b="1" dirty="0">
                          <a:effectLst/>
                          <a:latin typeface="Arial" panose="020B0604020202020204" pitchFamily="34" charset="0"/>
                          <a:cs typeface="Arial" panose="020B0604020202020204" pitchFamily="34" charset="0"/>
                        </a:rPr>
                        <a:t>Cooperation and</a:t>
                      </a:r>
                    </a:p>
                    <a:p>
                      <a:pPr marL="198755" indent="-198755">
                        <a:lnSpc>
                          <a:spcPct val="107000"/>
                        </a:lnSpc>
                        <a:spcAft>
                          <a:spcPts val="0"/>
                        </a:spcAft>
                        <a:tabLst>
                          <a:tab pos="198755" algn="l"/>
                        </a:tabLst>
                      </a:pPr>
                      <a:r>
                        <a:rPr lang="en-ZA" sz="1200" b="1" dirty="0">
                          <a:effectLst/>
                          <a:latin typeface="Arial" panose="020B0604020202020204" pitchFamily="34" charset="0"/>
                          <a:cs typeface="Arial" panose="020B0604020202020204" pitchFamily="34" charset="0"/>
                        </a:rPr>
                        <a:t>Resources</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gn="ctr">
                        <a:lnSpc>
                          <a:spcPct val="107000"/>
                        </a:lnSpc>
                        <a:spcAft>
                          <a:spcPts val="0"/>
                        </a:spcAft>
                      </a:pPr>
                      <a:r>
                        <a:rPr lang="en-ZA" sz="1200" dirty="0">
                          <a:effectLst/>
                          <a:latin typeface="Arial" panose="020B0604020202020204" pitchFamily="34" charset="0"/>
                          <a:cs typeface="Arial" panose="020B0604020202020204" pitchFamily="34" charset="0"/>
                        </a:rPr>
                        <a:t>35 000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 R15 million to co-fund a special research fund for an African rapid response to COVID-19.  This will be administered by the NRF for cooperation with 15 other African countries. Canada, Germany and the UK have made R75 million available for the fund (i.e. the South African investment leveraged foreign investment at a ratio of 1:5).</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ZA"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ZA" sz="1200" dirty="0">
                          <a:effectLst/>
                          <a:latin typeface="Arial" panose="020B0604020202020204" pitchFamily="34" charset="0"/>
                          <a:cs typeface="Arial" panose="020B0604020202020204" pitchFamily="34" charset="0"/>
                        </a:rPr>
                        <a:t>R20 million to co-fund South African participation in various COVID-19 research and innovation programmes funded by the European Union, e.g. the European and Developing Countries Clinical Trials Partnership and the EUREKA Life without a Vaccine programme.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Delay funding other projects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3878" marR="63878" marT="8872" marB="0"/>
                </a:tc>
                <a:extLst>
                  <a:ext uri="{0D108BD9-81ED-4DB2-BD59-A6C34878D82A}">
                    <a16:rowId xmlns:a16="http://schemas.microsoft.com/office/drawing/2014/main" val="2595936576"/>
                  </a:ext>
                </a:extLst>
              </a:tr>
            </a:tbl>
          </a:graphicData>
        </a:graphic>
      </p:graphicFrame>
    </p:spTree>
    <p:extLst>
      <p:ext uri="{BB962C8B-B14F-4D97-AF65-F5344CB8AC3E}">
        <p14:creationId xmlns:p14="http://schemas.microsoft.com/office/powerpoint/2010/main" val="754795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A15D1-0701-E249-BA94-E97F7D9ACFD3}"/>
              </a:ext>
            </a:extLst>
          </p:cNvPr>
          <p:cNvSpPr>
            <a:spLocks noGrp="1"/>
          </p:cNvSpPr>
          <p:nvPr>
            <p:ph type="title"/>
          </p:nvPr>
        </p:nvSpPr>
        <p:spPr/>
        <p:txBody>
          <a:bodyPr>
            <a:noAutofit/>
          </a:bodyPr>
          <a:lstStyle/>
          <a:p>
            <a:r>
              <a:rPr lang="en-US" sz="2800" b="1" dirty="0"/>
              <a:t>COVID-19 interventions (cont.)</a:t>
            </a:r>
          </a:p>
        </p:txBody>
      </p:sp>
      <p:sp>
        <p:nvSpPr>
          <p:cNvPr id="4" name="Slide Number Placeholder 3">
            <a:extLst>
              <a:ext uri="{FF2B5EF4-FFF2-40B4-BE49-F238E27FC236}">
                <a16:creationId xmlns:a16="http://schemas.microsoft.com/office/drawing/2014/main" id="{E64E3946-88CC-D643-B4D5-DE32D5675FFD}"/>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12</a:t>
            </a:fld>
            <a:endParaRPr lang="en-US" dirty="0">
              <a:solidFill>
                <a:schemeClr val="tx1"/>
              </a:solidFill>
              <a:latin typeface="Arial" panose="020B06040202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0B67E9D3-F3FE-4DC9-B669-70335E2EF6E7}"/>
              </a:ext>
            </a:extLst>
          </p:cNvPr>
          <p:cNvGraphicFramePr>
            <a:graphicFrameLocks noGrp="1"/>
          </p:cNvGraphicFramePr>
          <p:nvPr>
            <p:ph idx="1"/>
            <p:extLst>
              <p:ext uri="{D42A27DB-BD31-4B8C-83A1-F6EECF244321}">
                <p14:modId xmlns:p14="http://schemas.microsoft.com/office/powerpoint/2010/main" val="95797212"/>
              </p:ext>
            </p:extLst>
          </p:nvPr>
        </p:nvGraphicFramePr>
        <p:xfrm>
          <a:off x="577591" y="1138085"/>
          <a:ext cx="7928234" cy="5338191"/>
        </p:xfrm>
        <a:graphic>
          <a:graphicData uri="http://schemas.openxmlformats.org/drawingml/2006/table">
            <a:tbl>
              <a:tblPr firstRow="1" bandRow="1">
                <a:tableStyleId>{5C22544A-7EE6-4342-B048-85BDC9FD1C3A}</a:tableStyleId>
              </a:tblPr>
              <a:tblGrid>
                <a:gridCol w="1546972">
                  <a:extLst>
                    <a:ext uri="{9D8B030D-6E8A-4147-A177-3AD203B41FA5}">
                      <a16:colId xmlns:a16="http://schemas.microsoft.com/office/drawing/2014/main" val="2788541424"/>
                    </a:ext>
                  </a:extLst>
                </a:gridCol>
                <a:gridCol w="1004888">
                  <a:extLst>
                    <a:ext uri="{9D8B030D-6E8A-4147-A177-3AD203B41FA5}">
                      <a16:colId xmlns:a16="http://schemas.microsoft.com/office/drawing/2014/main" val="2235713279"/>
                    </a:ext>
                  </a:extLst>
                </a:gridCol>
                <a:gridCol w="3393671">
                  <a:extLst>
                    <a:ext uri="{9D8B030D-6E8A-4147-A177-3AD203B41FA5}">
                      <a16:colId xmlns:a16="http://schemas.microsoft.com/office/drawing/2014/main" val="606181987"/>
                    </a:ext>
                  </a:extLst>
                </a:gridCol>
                <a:gridCol w="1982703">
                  <a:extLst>
                    <a:ext uri="{9D8B030D-6E8A-4147-A177-3AD203B41FA5}">
                      <a16:colId xmlns:a16="http://schemas.microsoft.com/office/drawing/2014/main" val="3910101898"/>
                    </a:ext>
                  </a:extLst>
                </a:gridCol>
              </a:tblGrid>
              <a:tr h="427990">
                <a:tc>
                  <a:txBody>
                    <a:bodyPr/>
                    <a:lstStyle/>
                    <a:p>
                      <a:pPr marL="198755" indent="-198755">
                        <a:lnSpc>
                          <a:spcPct val="107000"/>
                        </a:lnSpc>
                        <a:spcAft>
                          <a:spcPts val="0"/>
                        </a:spcAft>
                        <a:tabLst>
                          <a:tab pos="198755" algn="l"/>
                        </a:tabLst>
                      </a:pPr>
                      <a:r>
                        <a:rPr lang="en-ZA" sz="1200" dirty="0">
                          <a:effectLst/>
                          <a:latin typeface="Arial" panose="020B0604020202020204" pitchFamily="34" charset="0"/>
                          <a:cs typeface="Arial" panose="020B0604020202020204" pitchFamily="34" charset="0"/>
                        </a:rPr>
                        <a:t>Programme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algn="ctr">
                        <a:lnSpc>
                          <a:spcPct val="107000"/>
                        </a:lnSpc>
                        <a:spcAft>
                          <a:spcPts val="0"/>
                        </a:spcAft>
                      </a:pPr>
                      <a:r>
                        <a:rPr lang="en-ZA" sz="1200" dirty="0">
                          <a:effectLst/>
                          <a:latin typeface="Arial" panose="020B0604020202020204" pitchFamily="34" charset="0"/>
                          <a:cs typeface="Arial" panose="020B0604020202020204" pitchFamily="34" charset="0"/>
                        </a:rPr>
                        <a:t>Amount</a:t>
                      </a:r>
                      <a:endParaRPr lang="en-GB" sz="1200" dirty="0">
                        <a:effectLst/>
                        <a:latin typeface="Arial" panose="020B0604020202020204" pitchFamily="34" charset="0"/>
                        <a:cs typeface="Arial" panose="020B0604020202020204" pitchFamily="34" charset="0"/>
                      </a:endParaRPr>
                    </a:p>
                    <a:p>
                      <a:pPr algn="ctr">
                        <a:lnSpc>
                          <a:spcPct val="107000"/>
                        </a:lnSpc>
                        <a:spcAft>
                          <a:spcPts val="0"/>
                        </a:spcAft>
                      </a:pPr>
                      <a:r>
                        <a:rPr lang="en-ZA" sz="1200" dirty="0">
                          <a:effectLst/>
                          <a:latin typeface="Arial" panose="020B0604020202020204" pitchFamily="34" charset="0"/>
                          <a:cs typeface="Arial" panose="020B0604020202020204" pitchFamily="34" charset="0"/>
                        </a:rPr>
                        <a:t>R'000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Intervention</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Impact</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tc>
                <a:extLst>
                  <a:ext uri="{0D108BD9-81ED-4DB2-BD59-A6C34878D82A}">
                    <a16:rowId xmlns:a16="http://schemas.microsoft.com/office/drawing/2014/main" val="3517783831"/>
                  </a:ext>
                </a:extLst>
              </a:tr>
              <a:tr h="612140">
                <a:tc>
                  <a:txBody>
                    <a:bodyPr/>
                    <a:lstStyle/>
                    <a:p>
                      <a:pPr marL="151130" indent="-151130">
                        <a:lnSpc>
                          <a:spcPct val="107000"/>
                        </a:lnSpc>
                        <a:spcAft>
                          <a:spcPts val="0"/>
                        </a:spcAft>
                        <a:tabLst>
                          <a:tab pos="151130" algn="l"/>
                        </a:tabLst>
                      </a:pPr>
                      <a:r>
                        <a:rPr lang="en-ZA" sz="1200" b="1" dirty="0">
                          <a:effectLst/>
                          <a:latin typeface="Arial" panose="020B0604020202020204" pitchFamily="34" charset="0"/>
                          <a:cs typeface="Arial" panose="020B0604020202020204" pitchFamily="34" charset="0"/>
                        </a:rPr>
                        <a:t>Socio-Economic</a:t>
                      </a:r>
                    </a:p>
                    <a:p>
                      <a:pPr marL="151130" indent="-151130">
                        <a:lnSpc>
                          <a:spcPct val="107000"/>
                        </a:lnSpc>
                        <a:spcAft>
                          <a:spcPts val="0"/>
                        </a:spcAft>
                        <a:tabLst>
                          <a:tab pos="151130" algn="l"/>
                        </a:tabLst>
                      </a:pPr>
                      <a:r>
                        <a:rPr lang="en-ZA" sz="1200" b="1" dirty="0">
                          <a:effectLst/>
                          <a:latin typeface="Arial" panose="020B0604020202020204" pitchFamily="34" charset="0"/>
                          <a:cs typeface="Arial" panose="020B0604020202020204" pitchFamily="34" charset="0"/>
                        </a:rPr>
                        <a:t>Innovation</a:t>
                      </a:r>
                    </a:p>
                    <a:p>
                      <a:pPr marL="151130" indent="-151130">
                        <a:lnSpc>
                          <a:spcPct val="107000"/>
                        </a:lnSpc>
                        <a:spcAft>
                          <a:spcPts val="0"/>
                        </a:spcAft>
                        <a:tabLst>
                          <a:tab pos="151130" algn="l"/>
                        </a:tabLst>
                      </a:pPr>
                      <a:r>
                        <a:rPr lang="en-ZA" sz="1200" b="1" dirty="0">
                          <a:effectLst/>
                          <a:latin typeface="Arial" panose="020B0604020202020204" pitchFamily="34" charset="0"/>
                          <a:cs typeface="Arial" panose="020B0604020202020204" pitchFamily="34" charset="0"/>
                        </a:rPr>
                        <a:t>Partnerships</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solidFill>
                      <a:schemeClr val="accent5">
                        <a:lumMod val="20000"/>
                        <a:lumOff val="80000"/>
                      </a:schemeClr>
                    </a:solidFill>
                  </a:tcPr>
                </a:tc>
                <a:tc>
                  <a:txBody>
                    <a:bodyPr/>
                    <a:lstStyle/>
                    <a:p>
                      <a:pPr algn="ctr">
                        <a:lnSpc>
                          <a:spcPct val="107000"/>
                        </a:lnSpc>
                        <a:spcAft>
                          <a:spcPts val="0"/>
                        </a:spcAft>
                      </a:pPr>
                      <a:r>
                        <a:rPr lang="en-ZA" sz="1200" dirty="0">
                          <a:effectLst/>
                          <a:latin typeface="Arial" panose="020B0604020202020204" pitchFamily="34" charset="0"/>
                          <a:cs typeface="Arial" panose="020B0604020202020204" pitchFamily="34" charset="0"/>
                        </a:rPr>
                        <a:t>185 000</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solidFill>
                      <a:schemeClr val="accent5">
                        <a:lumMod val="20000"/>
                        <a:lumOff val="80000"/>
                      </a:schemeClr>
                    </a:solidFill>
                  </a:tcPr>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Several interventions are at various stages of implementation. This includes the establishment of the COVID-19 data system at the CSIR, ongoing work to build a robust evidence base on human behaviours and perceptions, the deployment of additive manufacturing (3D) printing technologies for various COVID-19 requirements, support for ventilator development, and targeted support to technology stations to assist SMEs with technology support so that they can respond/ adapt to changing requirements resulting from COVID-19.</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solidFill>
                      <a:schemeClr val="accent5">
                        <a:lumMod val="20000"/>
                        <a:lumOff val="80000"/>
                      </a:schemeClr>
                    </a:solidFill>
                  </a:tcPr>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No impact for a portion of the funding since implementation of projects will be </a:t>
                      </a:r>
                      <a:r>
                        <a:rPr lang="en-ZA" sz="1200" kern="1200" dirty="0">
                          <a:solidFill>
                            <a:schemeClr val="dk1"/>
                          </a:solidFill>
                          <a:effectLst/>
                          <a:latin typeface="Arial" panose="020B0604020202020204" pitchFamily="34" charset="0"/>
                          <a:ea typeface="+mn-ea"/>
                          <a:cs typeface="Arial" panose="020B0604020202020204" pitchFamily="34" charset="0"/>
                        </a:rPr>
                        <a:t>delayed as a result of COVID-19 (e.g. the Mandela Mining Precinct) and there are savings within projects owing to reduced demand for travel and equipment. </a:t>
                      </a:r>
                    </a:p>
                    <a:p>
                      <a:pPr>
                        <a:lnSpc>
                          <a:spcPct val="107000"/>
                        </a:lnSpc>
                        <a:spcAft>
                          <a:spcPts val="0"/>
                        </a:spcAft>
                      </a:pPr>
                      <a:endParaRPr lang="en-GB" sz="800" kern="1200" dirty="0">
                        <a:solidFill>
                          <a:schemeClr val="dk1"/>
                        </a:solidFill>
                        <a:effectLst/>
                        <a:latin typeface="Arial" panose="020B0604020202020204" pitchFamily="34" charset="0"/>
                        <a:ea typeface="+mn-ea"/>
                        <a:cs typeface="Arial" panose="020B0604020202020204" pitchFamily="34" charset="0"/>
                      </a:endParaRPr>
                    </a:p>
                    <a:p>
                      <a:pPr>
                        <a:lnSpc>
                          <a:spcPct val="107000"/>
                        </a:lnSpc>
                        <a:spcAft>
                          <a:spcPts val="0"/>
                        </a:spcAft>
                      </a:pPr>
                      <a:r>
                        <a:rPr lang="en-ZA" sz="1200" kern="1200" dirty="0">
                          <a:solidFill>
                            <a:schemeClr val="dk1"/>
                          </a:solidFill>
                          <a:effectLst/>
                          <a:latin typeface="Arial" panose="020B0604020202020204" pitchFamily="34" charset="0"/>
                          <a:ea typeface="+mn-ea"/>
                          <a:cs typeface="Arial" panose="020B0604020202020204" pitchFamily="34" charset="0"/>
                        </a:rPr>
                        <a:t>Some impact on the recapitalisation of technology stations and implementation of Innovation for Inclusive </a:t>
                      </a:r>
                      <a:r>
                        <a:rPr lang="en-ZA" sz="1200" dirty="0">
                          <a:effectLst/>
                          <a:latin typeface="Arial" panose="020B0604020202020204" pitchFamily="34" charset="0"/>
                          <a:cs typeface="Arial" panose="020B0604020202020204" pitchFamily="34" charset="0"/>
                        </a:rPr>
                        <a:t>Development initiatives. However, the impact cannot be fully assessed, and the Department is pursuing partnership opportunities with other government departments and other social actors.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solidFill>
                      <a:schemeClr val="accent5">
                        <a:lumMod val="20000"/>
                        <a:lumOff val="80000"/>
                      </a:schemeClr>
                    </a:solidFill>
                  </a:tcPr>
                </a:tc>
                <a:extLst>
                  <a:ext uri="{0D108BD9-81ED-4DB2-BD59-A6C34878D82A}">
                    <a16:rowId xmlns:a16="http://schemas.microsoft.com/office/drawing/2014/main" val="3049124511"/>
                  </a:ext>
                </a:extLst>
              </a:tr>
              <a:tr h="283210">
                <a:tc>
                  <a:txBody>
                    <a:bodyPr/>
                    <a:lstStyle/>
                    <a:p>
                      <a:pPr>
                        <a:lnSpc>
                          <a:spcPct val="107000"/>
                        </a:lnSpc>
                        <a:spcAft>
                          <a:spcPts val="0"/>
                        </a:spcAft>
                      </a:pPr>
                      <a:r>
                        <a:rPr lang="en-ZA" sz="1200" b="1" dirty="0">
                          <a:effectLst/>
                          <a:latin typeface="Arial" panose="020B0604020202020204" pitchFamily="34" charset="0"/>
                          <a:cs typeface="Arial" panose="020B0604020202020204" pitchFamily="34" charset="0"/>
                        </a:rPr>
                        <a:t>Total</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solidFill>
                      <a:schemeClr val="accent5">
                        <a:lumMod val="40000"/>
                        <a:lumOff val="60000"/>
                      </a:schemeClr>
                    </a:solidFill>
                  </a:tcPr>
                </a:tc>
                <a:tc>
                  <a:txBody>
                    <a:bodyPr/>
                    <a:lstStyle/>
                    <a:p>
                      <a:pPr algn="ctr">
                        <a:lnSpc>
                          <a:spcPct val="107000"/>
                        </a:lnSpc>
                        <a:spcAft>
                          <a:spcPts val="0"/>
                        </a:spcAft>
                      </a:pPr>
                      <a:r>
                        <a:rPr lang="en-ZA" sz="1200" b="1" dirty="0">
                          <a:effectLst/>
                          <a:latin typeface="Arial" panose="020B0604020202020204" pitchFamily="34" charset="0"/>
                          <a:cs typeface="Arial" panose="020B0604020202020204" pitchFamily="34" charset="0"/>
                        </a:rPr>
                        <a:t>324 175</a:t>
                      </a:r>
                      <a:endParaRPr lang="en-GB"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solidFill>
                      <a:schemeClr val="accent5">
                        <a:lumMod val="40000"/>
                        <a:lumOff val="60000"/>
                      </a:schemeClr>
                    </a:solidFill>
                  </a:tcPr>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solidFill>
                      <a:schemeClr val="accent5">
                        <a:lumMod val="40000"/>
                        <a:lumOff val="60000"/>
                      </a:schemeClr>
                    </a:solidFill>
                  </a:tcPr>
                </a:tc>
                <a:tc>
                  <a:txBody>
                    <a:bodyPr/>
                    <a:lstStyle/>
                    <a:p>
                      <a:pPr>
                        <a:lnSpc>
                          <a:spcPct val="107000"/>
                        </a:lnSpc>
                        <a:spcAft>
                          <a:spcPts val="0"/>
                        </a:spcAft>
                      </a:pPr>
                      <a:r>
                        <a:rPr lang="en-ZA" sz="12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9525" marB="0">
                    <a:solidFill>
                      <a:schemeClr val="accent5">
                        <a:lumMod val="40000"/>
                        <a:lumOff val="60000"/>
                      </a:schemeClr>
                    </a:solidFill>
                  </a:tcPr>
                </a:tc>
                <a:extLst>
                  <a:ext uri="{0D108BD9-81ED-4DB2-BD59-A6C34878D82A}">
                    <a16:rowId xmlns:a16="http://schemas.microsoft.com/office/drawing/2014/main" val="3638273163"/>
                  </a:ext>
                </a:extLst>
              </a:tr>
            </a:tbl>
          </a:graphicData>
        </a:graphic>
      </p:graphicFrame>
    </p:spTree>
    <p:extLst>
      <p:ext uri="{BB962C8B-B14F-4D97-AF65-F5344CB8AC3E}">
        <p14:creationId xmlns:p14="http://schemas.microsoft.com/office/powerpoint/2010/main" val="1840310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D03C8-68D5-5E40-B352-48C008369A7C}"/>
              </a:ext>
            </a:extLst>
          </p:cNvPr>
          <p:cNvSpPr>
            <a:spLocks noGrp="1"/>
          </p:cNvSpPr>
          <p:nvPr>
            <p:ph type="title"/>
          </p:nvPr>
        </p:nvSpPr>
        <p:spPr>
          <a:xfrm>
            <a:off x="617220" y="324007"/>
            <a:ext cx="7646670" cy="683738"/>
          </a:xfrm>
        </p:spPr>
        <p:txBody>
          <a:bodyPr>
            <a:noAutofit/>
          </a:bodyPr>
          <a:lstStyle/>
          <a:p>
            <a:r>
              <a:rPr lang="en-US" sz="2400" b="1" dirty="0"/>
              <a:t>2020/21 Special Adjustment Budget</a:t>
            </a:r>
          </a:p>
        </p:txBody>
      </p:sp>
      <p:sp>
        <p:nvSpPr>
          <p:cNvPr id="4" name="Slide Number Placeholder 3">
            <a:extLst>
              <a:ext uri="{FF2B5EF4-FFF2-40B4-BE49-F238E27FC236}">
                <a16:creationId xmlns:a16="http://schemas.microsoft.com/office/drawing/2014/main" id="{71B4009C-4B0B-544B-A9DB-13BB75A8537A}"/>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13</a:t>
            </a:fld>
            <a:endParaRPr lang="en-US" dirty="0">
              <a:solidFill>
                <a:schemeClr val="tx1"/>
              </a:solidFill>
              <a:latin typeface="Arial" panose="020B0604020202020204" pitchFamily="34" charset="0"/>
              <a:cs typeface="Arial" panose="020B0604020202020204" pitchFamily="34" charset="0"/>
            </a:endParaRPr>
          </a:p>
        </p:txBody>
      </p:sp>
      <p:graphicFrame>
        <p:nvGraphicFramePr>
          <p:cNvPr id="5" name="Content Placeholder 3">
            <a:extLst>
              <a:ext uri="{FF2B5EF4-FFF2-40B4-BE49-F238E27FC236}">
                <a16:creationId xmlns:a16="http://schemas.microsoft.com/office/drawing/2014/main" id="{B07F8BB1-C0E6-DB4F-9794-A639FD84C695}"/>
              </a:ext>
            </a:extLst>
          </p:cNvPr>
          <p:cNvGraphicFramePr>
            <a:graphicFrameLocks/>
          </p:cNvGraphicFramePr>
          <p:nvPr>
            <p:extLst>
              <p:ext uri="{D42A27DB-BD31-4B8C-83A1-F6EECF244321}">
                <p14:modId xmlns:p14="http://schemas.microsoft.com/office/powerpoint/2010/main" val="3808710496"/>
              </p:ext>
            </p:extLst>
          </p:nvPr>
        </p:nvGraphicFramePr>
        <p:xfrm>
          <a:off x="542925" y="1257301"/>
          <a:ext cx="7981951" cy="4365104"/>
        </p:xfrm>
        <a:graphic>
          <a:graphicData uri="http://schemas.openxmlformats.org/drawingml/2006/table">
            <a:tbl>
              <a:tblPr>
                <a:tableStyleId>{5C22544A-7EE6-4342-B048-85BDC9FD1C3A}</a:tableStyleId>
              </a:tblPr>
              <a:tblGrid>
                <a:gridCol w="2368369">
                  <a:extLst>
                    <a:ext uri="{9D8B030D-6E8A-4147-A177-3AD203B41FA5}">
                      <a16:colId xmlns:a16="http://schemas.microsoft.com/office/drawing/2014/main" val="725438536"/>
                    </a:ext>
                  </a:extLst>
                </a:gridCol>
                <a:gridCol w="1073673">
                  <a:extLst>
                    <a:ext uri="{9D8B030D-6E8A-4147-A177-3AD203B41FA5}">
                      <a16:colId xmlns:a16="http://schemas.microsoft.com/office/drawing/2014/main" val="4209122709"/>
                    </a:ext>
                  </a:extLst>
                </a:gridCol>
                <a:gridCol w="1239762">
                  <a:extLst>
                    <a:ext uri="{9D8B030D-6E8A-4147-A177-3AD203B41FA5}">
                      <a16:colId xmlns:a16="http://schemas.microsoft.com/office/drawing/2014/main" val="1973192975"/>
                    </a:ext>
                  </a:extLst>
                </a:gridCol>
                <a:gridCol w="1121053">
                  <a:extLst>
                    <a:ext uri="{9D8B030D-6E8A-4147-A177-3AD203B41FA5}">
                      <a16:colId xmlns:a16="http://schemas.microsoft.com/office/drawing/2014/main" val="3783284799"/>
                    </a:ext>
                  </a:extLst>
                </a:gridCol>
                <a:gridCol w="1089547">
                  <a:extLst>
                    <a:ext uri="{9D8B030D-6E8A-4147-A177-3AD203B41FA5}">
                      <a16:colId xmlns:a16="http://schemas.microsoft.com/office/drawing/2014/main" val="2353476963"/>
                    </a:ext>
                  </a:extLst>
                </a:gridCol>
                <a:gridCol w="1089547">
                  <a:extLst>
                    <a:ext uri="{9D8B030D-6E8A-4147-A177-3AD203B41FA5}">
                      <a16:colId xmlns:a16="http://schemas.microsoft.com/office/drawing/2014/main" val="142662891"/>
                    </a:ext>
                  </a:extLst>
                </a:gridCol>
              </a:tblGrid>
              <a:tr h="876299">
                <a:tc>
                  <a:txBody>
                    <a:bodyPr/>
                    <a:lstStyle/>
                    <a:p>
                      <a:pPr algn="l" fontAlgn="ctr"/>
                      <a:r>
                        <a:rPr lang="en-ZA" sz="1400" b="1" u="none" strike="noStrike" dirty="0">
                          <a:solidFill>
                            <a:schemeClr val="bg1"/>
                          </a:solidFill>
                          <a:effectLst/>
                          <a:latin typeface="Arial" panose="020B0604020202020204" pitchFamily="34" charset="0"/>
                          <a:cs typeface="Arial" panose="020B0604020202020204" pitchFamily="34" charset="0"/>
                        </a:rPr>
                        <a:t>  Economic classification</a:t>
                      </a:r>
                      <a:endParaRPr lang="en-ZA"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60000"/>
                        <a:lumOff val="40000"/>
                      </a:schemeClr>
                    </a:solidFill>
                  </a:tcPr>
                </a:tc>
                <a:tc>
                  <a:txBody>
                    <a:bodyPr/>
                    <a:lstStyle/>
                    <a:p>
                      <a:pPr algn="ctr" fontAlgn="b"/>
                      <a:r>
                        <a:rPr lang="en-ZA" sz="1400" b="1" u="none" strike="noStrike" dirty="0">
                          <a:solidFill>
                            <a:schemeClr val="bg1"/>
                          </a:solidFill>
                          <a:effectLst/>
                          <a:latin typeface="Arial" panose="020B0604020202020204" pitchFamily="34" charset="0"/>
                          <a:cs typeface="Arial" panose="020B0604020202020204" pitchFamily="34" charset="0"/>
                        </a:rPr>
                        <a:t>Original budget</a:t>
                      </a:r>
                      <a:endParaRPr lang="en-ZA" sz="14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5">
                        <a:lumMod val="60000"/>
                        <a:lumOff val="40000"/>
                      </a:schemeClr>
                    </a:solidFill>
                  </a:tcPr>
                </a:tc>
                <a:tc>
                  <a:txBody>
                    <a:bodyPr/>
                    <a:lstStyle/>
                    <a:p>
                      <a:pPr algn="ctr" fontAlgn="b"/>
                      <a:r>
                        <a:rPr lang="en-ZA" sz="1400" b="1" i="0" u="none" strike="noStrike" dirty="0">
                          <a:solidFill>
                            <a:schemeClr val="bg1"/>
                          </a:solidFill>
                          <a:effectLst/>
                          <a:latin typeface="Arial" panose="020B0604020202020204" pitchFamily="34" charset="0"/>
                          <a:cs typeface="Arial" panose="020B0604020202020204" pitchFamily="34" charset="0"/>
                        </a:rPr>
                        <a:t>Budget cuts</a:t>
                      </a:r>
                    </a:p>
                  </a:txBody>
                  <a:tcPr marL="9525" marR="9525" marT="9525" marB="0" anchor="ctr">
                    <a:solidFill>
                      <a:schemeClr val="accent5">
                        <a:lumMod val="60000"/>
                        <a:lumOff val="40000"/>
                      </a:schemeClr>
                    </a:solidFill>
                  </a:tcPr>
                </a:tc>
                <a:tc>
                  <a:txBody>
                    <a:bodyPr/>
                    <a:lstStyle/>
                    <a:p>
                      <a:pPr algn="ctr" fontAlgn="b"/>
                      <a:r>
                        <a:rPr lang="en-ZA" sz="1400" b="1" i="0" u="none" strike="noStrike" dirty="0">
                          <a:solidFill>
                            <a:schemeClr val="bg1"/>
                          </a:solidFill>
                          <a:effectLst/>
                          <a:latin typeface="Arial" panose="020B0604020202020204" pitchFamily="34" charset="0"/>
                          <a:cs typeface="Arial" panose="020B0604020202020204" pitchFamily="34" charset="0"/>
                        </a:rPr>
                        <a:t>Virements</a:t>
                      </a:r>
                    </a:p>
                  </a:txBody>
                  <a:tcPr marL="9525" marR="9525" marT="9525" marB="0" anchor="ctr">
                    <a:solidFill>
                      <a:schemeClr val="accent5">
                        <a:lumMod val="60000"/>
                        <a:lumOff val="40000"/>
                      </a:schemeClr>
                    </a:solidFill>
                  </a:tcPr>
                </a:tc>
                <a:tc>
                  <a:txBody>
                    <a:bodyPr/>
                    <a:lstStyle/>
                    <a:p>
                      <a:pPr algn="ctr" fontAlgn="b"/>
                      <a:r>
                        <a:rPr lang="en-ZA" sz="1400" b="1" i="0" u="none" strike="noStrike" dirty="0">
                          <a:solidFill>
                            <a:schemeClr val="bg1"/>
                          </a:solidFill>
                          <a:effectLst/>
                          <a:latin typeface="Arial" panose="020B0604020202020204" pitchFamily="34" charset="0"/>
                          <a:cs typeface="Arial" panose="020B0604020202020204" pitchFamily="34" charset="0"/>
                        </a:rPr>
                        <a:t>Special adjusted budget (SAB)</a:t>
                      </a:r>
                    </a:p>
                  </a:txBody>
                  <a:tcPr marL="9525" marR="9525" marT="9525" marB="0" anchor="ctr">
                    <a:solidFill>
                      <a:schemeClr val="accent5">
                        <a:lumMod val="60000"/>
                        <a:lumOff val="40000"/>
                      </a:schemeClr>
                    </a:solidFill>
                  </a:tcPr>
                </a:tc>
                <a:tc>
                  <a:txBody>
                    <a:bodyPr/>
                    <a:lstStyle/>
                    <a:p>
                      <a:pPr algn="ctr" fontAlgn="b"/>
                      <a:r>
                        <a:rPr lang="en-ZA" sz="1400" b="1" i="0" u="none" strike="noStrike" dirty="0">
                          <a:solidFill>
                            <a:schemeClr val="bg1"/>
                          </a:solidFill>
                          <a:effectLst/>
                          <a:latin typeface="Arial" panose="020B0604020202020204" pitchFamily="34" charset="0"/>
                          <a:cs typeface="Arial" panose="020B0604020202020204" pitchFamily="34" charset="0"/>
                        </a:rPr>
                        <a:t>% allocation in terms of SAB</a:t>
                      </a:r>
                    </a:p>
                  </a:txBody>
                  <a:tcPr marL="9525" marR="9525" marT="9525" marB="0" anchor="ctr">
                    <a:solidFill>
                      <a:schemeClr val="accent5">
                        <a:lumMod val="60000"/>
                        <a:lumOff val="40000"/>
                      </a:schemeClr>
                    </a:solidFill>
                  </a:tcPr>
                </a:tc>
                <a:extLst>
                  <a:ext uri="{0D108BD9-81ED-4DB2-BD59-A6C34878D82A}">
                    <a16:rowId xmlns:a16="http://schemas.microsoft.com/office/drawing/2014/main" val="3459856685"/>
                  </a:ext>
                </a:extLst>
              </a:tr>
              <a:tr h="709661">
                <a:tc>
                  <a:txBody>
                    <a:bodyPr/>
                    <a:lstStyle/>
                    <a:p>
                      <a:pPr algn="l" fontAlgn="b"/>
                      <a:r>
                        <a:rPr lang="en-ZA" sz="1400" u="none" strike="noStrike" dirty="0">
                          <a:solidFill>
                            <a:schemeClr val="tx1"/>
                          </a:solidFill>
                          <a:effectLst/>
                          <a:latin typeface="Arial" panose="020B0604020202020204" pitchFamily="34" charset="0"/>
                          <a:cs typeface="Arial" panose="020B0604020202020204" pitchFamily="34" charset="0"/>
                        </a:rPr>
                        <a:t>  Compensation of employees</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400" u="none" strike="noStrike" dirty="0">
                          <a:solidFill>
                            <a:schemeClr val="tx1"/>
                          </a:solidFill>
                          <a:effectLst/>
                          <a:latin typeface="Arial" panose="020B0604020202020204" pitchFamily="34" charset="0"/>
                          <a:cs typeface="Arial" panose="020B0604020202020204" pitchFamily="34" charset="0"/>
                        </a:rPr>
                        <a:t>       421 993 </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a:r>
                        <a:rPr lang="en-US" sz="1400" dirty="0">
                          <a:solidFill>
                            <a:srgbClr val="FF0000"/>
                          </a:solidFill>
                          <a:latin typeface="Arial" panose="020B0604020202020204" pitchFamily="34" charset="0"/>
                          <a:cs typeface="Arial" panose="020B0604020202020204" pitchFamily="34" charset="0"/>
                        </a:rPr>
                        <a:t>(40 000)</a:t>
                      </a:r>
                    </a:p>
                  </a:txBody>
                  <a:tcPr anchor="b"/>
                </a:tc>
                <a:tc>
                  <a:txBody>
                    <a:bodyPr/>
                    <a:lstStyle/>
                    <a:p>
                      <a:pPr marL="0" marR="0" lvl="0" indent="0" algn="r" defTabSz="912114" rtl="0" eaLnBrk="1" fontAlgn="auto" latinLnBrk="0" hangingPunct="1">
                        <a:lnSpc>
                          <a:spcPct val="100000"/>
                        </a:lnSpc>
                        <a:spcBef>
                          <a:spcPts val="0"/>
                        </a:spcBef>
                        <a:spcAft>
                          <a:spcPts val="0"/>
                        </a:spcAft>
                        <a:buClrTx/>
                        <a:buSzTx/>
                        <a:buFontTx/>
                        <a:buNone/>
                        <a:tabLst/>
                        <a:defRP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400" dirty="0">
                        <a:solidFill>
                          <a:schemeClr val="tx1"/>
                        </a:solidFill>
                        <a:latin typeface="Arial" panose="020B0604020202020204" pitchFamily="34" charset="0"/>
                        <a:cs typeface="Arial" panose="020B0604020202020204" pitchFamily="34" charset="0"/>
                      </a:endParaRPr>
                    </a:p>
                  </a:txBody>
                  <a:tcPr anchor="b"/>
                </a:tc>
                <a:tc>
                  <a:txBody>
                    <a:bodyPr/>
                    <a:lstStyle/>
                    <a:p>
                      <a:pPr algn="r"/>
                      <a:r>
                        <a:rPr lang="en-US" sz="1400" dirty="0">
                          <a:solidFill>
                            <a:schemeClr val="tx1"/>
                          </a:solidFill>
                          <a:latin typeface="Arial" panose="020B0604020202020204" pitchFamily="34" charset="0"/>
                          <a:cs typeface="Arial" panose="020B0604020202020204" pitchFamily="34" charset="0"/>
                        </a:rPr>
                        <a:t>381 993</a:t>
                      </a:r>
                    </a:p>
                  </a:txBody>
                  <a:tcPr anchor="b"/>
                </a:tc>
                <a:tc>
                  <a:txBody>
                    <a:bodyPr/>
                    <a:lstStyle/>
                    <a:p>
                      <a:pPr algn="r"/>
                      <a:r>
                        <a:rPr lang="en-US" sz="1400" dirty="0">
                          <a:solidFill>
                            <a:schemeClr val="tx1"/>
                          </a:solidFill>
                          <a:latin typeface="Arial" panose="020B0604020202020204" pitchFamily="34" charset="0"/>
                          <a:cs typeface="Arial" panose="020B0604020202020204" pitchFamily="34" charset="0"/>
                        </a:rPr>
                        <a:t>5,2%</a:t>
                      </a:r>
                    </a:p>
                  </a:txBody>
                  <a:tcPr anchor="b"/>
                </a:tc>
                <a:extLst>
                  <a:ext uri="{0D108BD9-81ED-4DB2-BD59-A6C34878D82A}">
                    <a16:rowId xmlns:a16="http://schemas.microsoft.com/office/drawing/2014/main" val="1571848896"/>
                  </a:ext>
                </a:extLst>
              </a:tr>
              <a:tr h="709661">
                <a:tc>
                  <a:txBody>
                    <a:bodyPr/>
                    <a:lstStyle/>
                    <a:p>
                      <a:pPr algn="l" fontAlgn="b"/>
                      <a:r>
                        <a:rPr lang="en-ZA" sz="1400" u="none" strike="noStrike" dirty="0">
                          <a:solidFill>
                            <a:schemeClr val="tx1"/>
                          </a:solidFill>
                          <a:effectLst/>
                          <a:latin typeface="Arial" panose="020B0604020202020204" pitchFamily="34" charset="0"/>
                          <a:cs typeface="Arial" panose="020B0604020202020204" pitchFamily="34" charset="0"/>
                        </a:rPr>
                        <a:t>  Goods and services</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en-ZA" sz="1400" u="none" strike="noStrike" dirty="0">
                          <a:solidFill>
                            <a:schemeClr val="tx1"/>
                          </a:solidFill>
                          <a:effectLst/>
                          <a:latin typeface="Arial" panose="020B0604020202020204" pitchFamily="34" charset="0"/>
                          <a:cs typeface="Arial" panose="020B0604020202020204" pitchFamily="34" charset="0"/>
                        </a:rPr>
                        <a:t>       210 478 </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tc>
                  <a:txBody>
                    <a:bodyPr/>
                    <a:lstStyle/>
                    <a:p>
                      <a:pPr marL="0" algn="r" defTabSz="912114" rtl="0" eaLnBrk="1" latinLnBrk="0" hangingPunct="1"/>
                      <a:r>
                        <a:rPr lang="en-US" sz="1400" kern="1200" dirty="0">
                          <a:solidFill>
                            <a:srgbClr val="FF0000"/>
                          </a:solidFill>
                          <a:latin typeface="Arial" panose="020B0604020202020204" pitchFamily="34" charset="0"/>
                          <a:ea typeface="+mn-ea"/>
                          <a:cs typeface="Arial" panose="020B0604020202020204" pitchFamily="34" charset="0"/>
                        </a:rPr>
                        <a:t>(53 442)</a:t>
                      </a:r>
                    </a:p>
                  </a:txBody>
                  <a:tcPr anchor="b">
                    <a:solidFill>
                      <a:schemeClr val="accent1">
                        <a:lumMod val="40000"/>
                        <a:lumOff val="60000"/>
                      </a:schemeClr>
                    </a:solidFill>
                  </a:tcPr>
                </a:tc>
                <a:tc>
                  <a:txBody>
                    <a:bodyPr/>
                    <a:lstStyle/>
                    <a:p>
                      <a:pPr marL="0" algn="r" defTabSz="912114" rtl="0" eaLnBrk="1" latinLnBrk="0" hangingPunct="1"/>
                      <a:r>
                        <a:rPr lang="en-US" sz="1400" kern="1200" dirty="0">
                          <a:solidFill>
                            <a:srgbClr val="FF0000"/>
                          </a:solidFill>
                          <a:latin typeface="Arial" panose="020B0604020202020204" pitchFamily="34" charset="0"/>
                          <a:ea typeface="+mn-ea"/>
                          <a:cs typeface="Arial" panose="020B0604020202020204" pitchFamily="34" charset="0"/>
                        </a:rPr>
                        <a:t>(17 055)</a:t>
                      </a:r>
                    </a:p>
                  </a:txBody>
                  <a:tcPr anchor="b">
                    <a:solidFill>
                      <a:schemeClr val="accent1">
                        <a:lumMod val="40000"/>
                        <a:lumOff val="60000"/>
                      </a:schemeClr>
                    </a:solidFill>
                  </a:tcPr>
                </a:tc>
                <a:tc>
                  <a:txBody>
                    <a:bodyPr/>
                    <a:lstStyle/>
                    <a:p>
                      <a:pPr marL="0" algn="r" defTabSz="912114" rtl="0" eaLnBrk="1" latinLnBrk="0" hangingPunct="1"/>
                      <a:r>
                        <a:rPr lang="en-US" sz="1400" kern="1200" dirty="0">
                          <a:solidFill>
                            <a:schemeClr val="tx1"/>
                          </a:solidFill>
                          <a:latin typeface="Arial" panose="020B0604020202020204" pitchFamily="34" charset="0"/>
                          <a:ea typeface="+mn-ea"/>
                          <a:cs typeface="Arial" panose="020B0604020202020204" pitchFamily="34" charset="0"/>
                        </a:rPr>
                        <a:t>139 981</a:t>
                      </a:r>
                    </a:p>
                  </a:txBody>
                  <a:tcPr anchor="b">
                    <a:solidFill>
                      <a:schemeClr val="accent1">
                        <a:lumMod val="40000"/>
                        <a:lumOff val="60000"/>
                      </a:schemeClr>
                    </a:solidFill>
                  </a:tcPr>
                </a:tc>
                <a:tc>
                  <a:txBody>
                    <a:bodyPr/>
                    <a:lstStyle/>
                    <a:p>
                      <a:pPr marL="0" algn="r" defTabSz="912114" rtl="0" eaLnBrk="1" latinLnBrk="0" hangingPunct="1"/>
                      <a:r>
                        <a:rPr lang="en-US" sz="1400" kern="1200" dirty="0">
                          <a:solidFill>
                            <a:schemeClr val="tx1"/>
                          </a:solidFill>
                          <a:latin typeface="Arial" panose="020B0604020202020204" pitchFamily="34" charset="0"/>
                          <a:ea typeface="+mn-ea"/>
                          <a:cs typeface="Arial" panose="020B0604020202020204" pitchFamily="34" charset="0"/>
                        </a:rPr>
                        <a:t>1,9%</a:t>
                      </a:r>
                    </a:p>
                  </a:txBody>
                  <a:tcPr anchor="b">
                    <a:solidFill>
                      <a:schemeClr val="accent1">
                        <a:lumMod val="40000"/>
                        <a:lumOff val="60000"/>
                      </a:schemeClr>
                    </a:solidFill>
                  </a:tcPr>
                </a:tc>
                <a:extLst>
                  <a:ext uri="{0D108BD9-81ED-4DB2-BD59-A6C34878D82A}">
                    <a16:rowId xmlns:a16="http://schemas.microsoft.com/office/drawing/2014/main" val="2383750751"/>
                  </a:ext>
                </a:extLst>
              </a:tr>
              <a:tr h="709661">
                <a:tc>
                  <a:txBody>
                    <a:bodyPr/>
                    <a:lstStyle/>
                    <a:p>
                      <a:pPr algn="l" fontAlgn="b"/>
                      <a:r>
                        <a:rPr lang="en-ZA" sz="1400" u="none" strike="noStrike" dirty="0">
                          <a:effectLst/>
                          <a:latin typeface="Arial" panose="020B0604020202020204" pitchFamily="34" charset="0"/>
                          <a:cs typeface="Arial" panose="020B0604020202020204" pitchFamily="34" charset="0"/>
                        </a:rPr>
                        <a:t>  Transfers and subsidies</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400" u="none" strike="noStrike" dirty="0">
                          <a:effectLst/>
                          <a:latin typeface="Arial" panose="020B0604020202020204" pitchFamily="34" charset="0"/>
                          <a:cs typeface="Arial" panose="020B0604020202020204" pitchFamily="34" charset="0"/>
                        </a:rPr>
                        <a:t>    8 162 158 </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a:r>
                        <a:rPr lang="en-US" sz="1400" dirty="0">
                          <a:solidFill>
                            <a:srgbClr val="FF0000"/>
                          </a:solidFill>
                          <a:latin typeface="Arial" panose="020B0604020202020204" pitchFamily="34" charset="0"/>
                          <a:cs typeface="Arial" panose="020B0604020202020204" pitchFamily="34" charset="0"/>
                        </a:rPr>
                        <a:t>(1 341 862)</a:t>
                      </a:r>
                    </a:p>
                  </a:txBody>
                  <a:tcPr anchor="b"/>
                </a:tc>
                <a:tc>
                  <a:txBody>
                    <a:bodyPr/>
                    <a:lstStyle/>
                    <a:p>
                      <a:pPr algn="r"/>
                      <a:r>
                        <a:rPr lang="en-US" sz="1400" dirty="0">
                          <a:solidFill>
                            <a:schemeClr val="tx1"/>
                          </a:solidFill>
                          <a:latin typeface="Arial" panose="020B0604020202020204" pitchFamily="34" charset="0"/>
                          <a:cs typeface="Arial" panose="020B0604020202020204" pitchFamily="34" charset="0"/>
                        </a:rPr>
                        <a:t>16 415</a:t>
                      </a:r>
                    </a:p>
                  </a:txBody>
                  <a:tcPr anchor="b"/>
                </a:tc>
                <a:tc>
                  <a:txBody>
                    <a:bodyPr/>
                    <a:lstStyle/>
                    <a:p>
                      <a:pPr algn="r"/>
                      <a:r>
                        <a:rPr lang="en-US" sz="1400" dirty="0">
                          <a:solidFill>
                            <a:schemeClr val="tx1"/>
                          </a:solidFill>
                          <a:latin typeface="Arial" panose="020B0604020202020204" pitchFamily="34" charset="0"/>
                          <a:cs typeface="Arial" panose="020B0604020202020204" pitchFamily="34" charset="0"/>
                        </a:rPr>
                        <a:t>6 836 711</a:t>
                      </a:r>
                    </a:p>
                  </a:txBody>
                  <a:tcPr anchor="b"/>
                </a:tc>
                <a:tc>
                  <a:txBody>
                    <a:bodyPr/>
                    <a:lstStyle/>
                    <a:p>
                      <a:pPr algn="r"/>
                      <a:r>
                        <a:rPr lang="en-US" sz="1400" dirty="0">
                          <a:solidFill>
                            <a:schemeClr val="tx1"/>
                          </a:solidFill>
                          <a:latin typeface="Arial" panose="020B0604020202020204" pitchFamily="34" charset="0"/>
                          <a:cs typeface="Arial" panose="020B0604020202020204" pitchFamily="34" charset="0"/>
                        </a:rPr>
                        <a:t>92,9%</a:t>
                      </a:r>
                    </a:p>
                  </a:txBody>
                  <a:tcPr anchor="b"/>
                </a:tc>
                <a:extLst>
                  <a:ext uri="{0D108BD9-81ED-4DB2-BD59-A6C34878D82A}">
                    <a16:rowId xmlns:a16="http://schemas.microsoft.com/office/drawing/2014/main" val="2767330768"/>
                  </a:ext>
                </a:extLst>
              </a:tr>
              <a:tr h="709661">
                <a:tc>
                  <a:txBody>
                    <a:bodyPr/>
                    <a:lstStyle/>
                    <a:p>
                      <a:pPr algn="l" fontAlgn="b"/>
                      <a:r>
                        <a:rPr lang="en-ZA" sz="1400" u="none" strike="noStrike" dirty="0">
                          <a:solidFill>
                            <a:schemeClr val="tx1"/>
                          </a:solidFill>
                          <a:effectLst/>
                          <a:latin typeface="Arial" panose="020B0604020202020204" pitchFamily="34" charset="0"/>
                          <a:cs typeface="Arial" panose="020B0604020202020204" pitchFamily="34" charset="0"/>
                        </a:rPr>
                        <a:t>  Payments for capital assets</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en-ZA" sz="1400" u="none" strike="noStrike" dirty="0">
                          <a:solidFill>
                            <a:schemeClr val="tx1"/>
                          </a:solidFill>
                          <a:effectLst/>
                          <a:latin typeface="Arial" panose="020B0604020202020204" pitchFamily="34" charset="0"/>
                          <a:cs typeface="Arial" panose="020B0604020202020204" pitchFamily="34" charset="0"/>
                        </a:rPr>
                        <a:t>           2 764 </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tc>
                  <a:txBody>
                    <a:bodyPr/>
                    <a:lstStyle/>
                    <a:p>
                      <a:pPr algn="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400" dirty="0">
                        <a:solidFill>
                          <a:schemeClr val="tx1"/>
                        </a:solidFill>
                        <a:latin typeface="Arial" panose="020B0604020202020204" pitchFamily="34" charset="0"/>
                        <a:cs typeface="Arial" panose="020B0604020202020204" pitchFamily="34" charset="0"/>
                      </a:endParaRPr>
                    </a:p>
                  </a:txBody>
                  <a:tcPr anchor="b">
                    <a:solidFill>
                      <a:schemeClr val="accent1">
                        <a:lumMod val="40000"/>
                        <a:lumOff val="60000"/>
                      </a:schemeClr>
                    </a:solidFill>
                  </a:tcPr>
                </a:tc>
                <a:tc>
                  <a:txBody>
                    <a:bodyPr/>
                    <a:lstStyle/>
                    <a:p>
                      <a:pPr algn="r"/>
                      <a:r>
                        <a:rPr lang="en-US" sz="1400" dirty="0">
                          <a:solidFill>
                            <a:schemeClr val="tx1"/>
                          </a:solidFill>
                          <a:latin typeface="Arial" panose="020B0604020202020204" pitchFamily="34" charset="0"/>
                          <a:cs typeface="Arial" panose="020B0604020202020204" pitchFamily="34" charset="0"/>
                        </a:rPr>
                        <a:t>640</a:t>
                      </a:r>
                    </a:p>
                  </a:txBody>
                  <a:tcPr anchor="b">
                    <a:solidFill>
                      <a:schemeClr val="accent1">
                        <a:lumMod val="40000"/>
                        <a:lumOff val="60000"/>
                      </a:schemeClr>
                    </a:solidFill>
                  </a:tcPr>
                </a:tc>
                <a:tc>
                  <a:txBody>
                    <a:bodyPr/>
                    <a:lstStyle/>
                    <a:p>
                      <a:pPr algn="r"/>
                      <a:r>
                        <a:rPr lang="en-ZA" sz="1400" u="none" strike="noStrike" dirty="0">
                          <a:solidFill>
                            <a:schemeClr val="tx1"/>
                          </a:solidFill>
                          <a:effectLst/>
                          <a:latin typeface="Arial" panose="020B0604020202020204" pitchFamily="34" charset="0"/>
                          <a:cs typeface="Arial" panose="020B0604020202020204" pitchFamily="34" charset="0"/>
                        </a:rPr>
                        <a:t> 3 404 </a:t>
                      </a:r>
                      <a:endParaRPr lang="en-US" sz="1400" dirty="0">
                        <a:solidFill>
                          <a:schemeClr val="tx1"/>
                        </a:solidFill>
                        <a:latin typeface="Arial" panose="020B0604020202020204" pitchFamily="34" charset="0"/>
                        <a:cs typeface="Arial" panose="020B0604020202020204" pitchFamily="34" charset="0"/>
                      </a:endParaRPr>
                    </a:p>
                  </a:txBody>
                  <a:tcPr anchor="b">
                    <a:solidFill>
                      <a:schemeClr val="accent1">
                        <a:lumMod val="40000"/>
                        <a:lumOff val="60000"/>
                      </a:schemeClr>
                    </a:solidFill>
                  </a:tcPr>
                </a:tc>
                <a:tc>
                  <a:txBody>
                    <a:bodyPr/>
                    <a:lstStyle/>
                    <a:p>
                      <a:pPr algn="r"/>
                      <a:r>
                        <a:rPr lang="en-US" sz="1400" dirty="0">
                          <a:solidFill>
                            <a:schemeClr val="tx1"/>
                          </a:solidFill>
                          <a:latin typeface="Arial" panose="020B0604020202020204" pitchFamily="34" charset="0"/>
                          <a:cs typeface="Arial" panose="020B0604020202020204" pitchFamily="34" charset="0"/>
                        </a:rPr>
                        <a:t>0,05%</a:t>
                      </a:r>
                    </a:p>
                  </a:txBody>
                  <a:tcPr anchor="b">
                    <a:solidFill>
                      <a:schemeClr val="accent1">
                        <a:lumMod val="40000"/>
                        <a:lumOff val="60000"/>
                      </a:schemeClr>
                    </a:solidFill>
                  </a:tcPr>
                </a:tc>
                <a:extLst>
                  <a:ext uri="{0D108BD9-81ED-4DB2-BD59-A6C34878D82A}">
                    <a16:rowId xmlns:a16="http://schemas.microsoft.com/office/drawing/2014/main" val="2688732593"/>
                  </a:ext>
                </a:extLst>
              </a:tr>
              <a:tr h="650161">
                <a:tc>
                  <a:txBody>
                    <a:bodyPr/>
                    <a:lstStyle/>
                    <a:p>
                      <a:pPr algn="l" fontAlgn="b"/>
                      <a:r>
                        <a:rPr lang="en-ZA" sz="1400" b="1" u="none" strike="noStrike" dirty="0">
                          <a:effectLst/>
                          <a:latin typeface="Arial" panose="020B0604020202020204" pitchFamily="34" charset="0"/>
                          <a:cs typeface="Arial" panose="020B0604020202020204" pitchFamily="34" charset="0"/>
                        </a:rPr>
                        <a:t>  Total </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400" b="1" u="none" strike="noStrike" dirty="0">
                          <a:effectLst/>
                          <a:latin typeface="Arial" panose="020B0604020202020204" pitchFamily="34" charset="0"/>
                          <a:cs typeface="Arial" panose="020B0604020202020204" pitchFamily="34" charset="0"/>
                        </a:rPr>
                        <a:t>    8 797 393 </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defTabSz="895350" fontAlgn="b">
                        <a:tabLst>
                          <a:tab pos="1076325" algn="l"/>
                        </a:tabLst>
                      </a:pPr>
                      <a:r>
                        <a:rPr lang="en-ZA" sz="1400" b="0" kern="1200" dirty="0">
                          <a:solidFill>
                            <a:srgbClr val="FF0000"/>
                          </a:solidFill>
                          <a:latin typeface="Arial" panose="020B0604020202020204" pitchFamily="34" charset="0"/>
                          <a:ea typeface="+mn-ea"/>
                          <a:cs typeface="Arial" panose="020B0604020202020204" pitchFamily="34" charset="0"/>
                        </a:rPr>
                        <a:t> </a:t>
                      </a:r>
                      <a:r>
                        <a:rPr lang="en-ZA" sz="1400" b="1" kern="1200" dirty="0">
                          <a:solidFill>
                            <a:srgbClr val="FF0000"/>
                          </a:solidFill>
                          <a:latin typeface="Arial" panose="020B0604020202020204" pitchFamily="34" charset="0"/>
                          <a:ea typeface="+mn-ea"/>
                          <a:cs typeface="Arial" panose="020B0604020202020204" pitchFamily="34" charset="0"/>
                        </a:rPr>
                        <a:t>(1 435 304) </a:t>
                      </a:r>
                      <a:endParaRPr lang="en-ZA" sz="14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marL="0" marR="0" lvl="0" indent="0" algn="r" defTabSz="912114" rtl="0" eaLnBrk="1" fontAlgn="b" latinLnBrk="0" hangingPunct="1">
                        <a:lnSpc>
                          <a:spcPct val="100000"/>
                        </a:lnSpc>
                        <a:spcBef>
                          <a:spcPts val="0"/>
                        </a:spcBef>
                        <a:spcAft>
                          <a:spcPts val="0"/>
                        </a:spcAft>
                        <a:buClrTx/>
                        <a:buSzTx/>
                        <a:buFontTx/>
                        <a:buNone/>
                        <a:tabLst/>
                        <a:defRP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400" dirty="0">
                        <a:solidFill>
                          <a:schemeClr val="tx1"/>
                        </a:solidFill>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ZA" sz="1400" b="1" i="0" u="none" strike="noStrike" dirty="0">
                          <a:solidFill>
                            <a:schemeClr val="tx1"/>
                          </a:solidFill>
                          <a:effectLst/>
                          <a:latin typeface="Arial" panose="020B0604020202020204" pitchFamily="34" charset="0"/>
                          <a:cs typeface="Arial" panose="020B0604020202020204" pitchFamily="34" charset="0"/>
                        </a:rPr>
                        <a:t>7 362 089</a:t>
                      </a:r>
                    </a:p>
                  </a:txBody>
                  <a:tcPr marL="9525" marR="9525" marT="9525" marB="0" anchor="b"/>
                </a:tc>
                <a:tc>
                  <a:txBody>
                    <a:bodyPr/>
                    <a:lstStyle/>
                    <a:p>
                      <a:pPr algn="r" fontAlgn="b"/>
                      <a:r>
                        <a:rPr lang="en-ZA" sz="1400" b="1" i="0" u="none" strike="noStrike" dirty="0">
                          <a:solidFill>
                            <a:schemeClr val="tx1"/>
                          </a:solidFill>
                          <a:effectLst/>
                          <a:latin typeface="Arial" panose="020B0604020202020204" pitchFamily="34" charset="0"/>
                          <a:cs typeface="Arial" panose="020B0604020202020204" pitchFamily="34" charset="0"/>
                        </a:rPr>
                        <a:t>100%</a:t>
                      </a:r>
                    </a:p>
                  </a:txBody>
                  <a:tcPr marL="9525" marR="9525" marT="9525" marB="0" anchor="b"/>
                </a:tc>
                <a:extLst>
                  <a:ext uri="{0D108BD9-81ED-4DB2-BD59-A6C34878D82A}">
                    <a16:rowId xmlns:a16="http://schemas.microsoft.com/office/drawing/2014/main" val="4130400346"/>
                  </a:ext>
                </a:extLst>
              </a:tr>
            </a:tbl>
          </a:graphicData>
        </a:graphic>
      </p:graphicFrame>
    </p:spTree>
    <p:extLst>
      <p:ext uri="{BB962C8B-B14F-4D97-AF65-F5344CB8AC3E}">
        <p14:creationId xmlns:p14="http://schemas.microsoft.com/office/powerpoint/2010/main" val="2466715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67465-CD6D-6B4A-898F-B281376CCC21}"/>
              </a:ext>
            </a:extLst>
          </p:cNvPr>
          <p:cNvSpPr>
            <a:spLocks noGrp="1"/>
          </p:cNvSpPr>
          <p:nvPr>
            <p:ph type="title"/>
          </p:nvPr>
        </p:nvSpPr>
        <p:spPr/>
        <p:txBody>
          <a:bodyPr>
            <a:noAutofit/>
          </a:bodyPr>
          <a:lstStyle/>
          <a:p>
            <a:r>
              <a:rPr lang="en-US" sz="3200" b="1" dirty="0"/>
              <a:t>Impact of the budget cuts</a:t>
            </a:r>
          </a:p>
        </p:txBody>
      </p:sp>
      <p:sp>
        <p:nvSpPr>
          <p:cNvPr id="3" name="Content Placeholder 2">
            <a:extLst>
              <a:ext uri="{FF2B5EF4-FFF2-40B4-BE49-F238E27FC236}">
                <a16:creationId xmlns:a16="http://schemas.microsoft.com/office/drawing/2014/main" id="{D556B4EC-4D10-4E41-8741-D0667CCAA378}"/>
              </a:ext>
            </a:extLst>
          </p:cNvPr>
          <p:cNvSpPr>
            <a:spLocks noGrp="1"/>
          </p:cNvSpPr>
          <p:nvPr>
            <p:ph idx="1"/>
          </p:nvPr>
        </p:nvSpPr>
        <p:spPr>
          <a:xfrm>
            <a:off x="628650" y="1342489"/>
            <a:ext cx="7886700" cy="5316414"/>
          </a:xfrm>
        </p:spPr>
        <p:txBody>
          <a:bodyPr/>
          <a:lstStyle/>
          <a:p>
            <a:pPr marL="0" indent="0">
              <a:buNone/>
            </a:pPr>
            <a:r>
              <a:rPr lang="en-US" b="1" dirty="0">
                <a:solidFill>
                  <a:schemeClr val="tx1"/>
                </a:solidFill>
              </a:rPr>
              <a:t>Compensation of employees</a:t>
            </a:r>
          </a:p>
          <a:p>
            <a:pPr marL="0" indent="0">
              <a:buNone/>
            </a:pPr>
            <a:r>
              <a:rPr lang="en-US" dirty="0">
                <a:solidFill>
                  <a:schemeClr val="tx1"/>
                </a:solidFill>
              </a:rPr>
              <a:t>There will be no negative impact, because there has been a general delay in filling vacant posts.</a:t>
            </a:r>
          </a:p>
          <a:p>
            <a:pPr marL="0" indent="0">
              <a:buNone/>
            </a:pPr>
            <a:endParaRPr lang="en-US" dirty="0"/>
          </a:p>
          <a:p>
            <a:pPr marL="0" indent="0">
              <a:buNone/>
            </a:pPr>
            <a:r>
              <a:rPr lang="en-US" b="1" dirty="0">
                <a:solidFill>
                  <a:schemeClr val="tx1"/>
                </a:solidFill>
              </a:rPr>
              <a:t>Goods and services</a:t>
            </a:r>
          </a:p>
          <a:p>
            <a:r>
              <a:rPr lang="en-US" dirty="0">
                <a:solidFill>
                  <a:schemeClr val="tx1"/>
                </a:solidFill>
              </a:rPr>
              <a:t>Savings will be realised in areas where there will be little or no activity during the lockdown.</a:t>
            </a:r>
          </a:p>
          <a:p>
            <a:r>
              <a:rPr lang="en-US" dirty="0">
                <a:solidFill>
                  <a:schemeClr val="tx1"/>
                </a:solidFill>
              </a:rPr>
              <a:t>However more funds will be required for additional IT tools for employee to work remotely, and for personal protective equipment for staff.</a:t>
            </a:r>
          </a:p>
          <a:p>
            <a:pPr marL="0" indent="0">
              <a:buNone/>
            </a:pPr>
            <a:endParaRPr lang="en-US" dirty="0">
              <a:solidFill>
                <a:schemeClr val="tx1"/>
              </a:solidFill>
            </a:endParaRPr>
          </a:p>
          <a:p>
            <a:pPr marL="0" indent="0">
              <a:buNone/>
            </a:pPr>
            <a:r>
              <a:rPr lang="en-US" b="1" dirty="0">
                <a:solidFill>
                  <a:schemeClr val="tx1"/>
                </a:solidFill>
              </a:rPr>
              <a:t>Revised Annual Performance Plan targets</a:t>
            </a:r>
          </a:p>
          <a:p>
            <a:pPr marL="0" indent="0">
              <a:buNone/>
            </a:pPr>
            <a:r>
              <a:rPr lang="en-US" dirty="0">
                <a:solidFill>
                  <a:schemeClr val="tx1"/>
                </a:solidFill>
              </a:rPr>
              <a:t>The Department will have to revise several of its targets.</a:t>
            </a:r>
          </a:p>
          <a:p>
            <a:pPr marL="0" indent="0">
              <a:buNone/>
            </a:pPr>
            <a:endParaRPr lang="en-US" dirty="0"/>
          </a:p>
          <a:p>
            <a:pPr marL="0" indent="0">
              <a:buNone/>
            </a:pPr>
            <a:endParaRPr lang="en-US" dirty="0"/>
          </a:p>
          <a:p>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F80E8D7A-52FF-1241-990E-BE7AEF786523}"/>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14</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435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512" y="278665"/>
            <a:ext cx="7774976" cy="456685"/>
          </a:xfrm>
        </p:spPr>
        <p:txBody>
          <a:bodyPr>
            <a:noAutofit/>
          </a:bodyPr>
          <a:lstStyle/>
          <a:p>
            <a:r>
              <a:rPr lang="en-US" sz="3200" b="1" dirty="0"/>
              <a:t>Programme 1: Administration</a:t>
            </a:r>
          </a:p>
        </p:txBody>
      </p:sp>
      <p:graphicFrame>
        <p:nvGraphicFramePr>
          <p:cNvPr id="6" name="Table 5">
            <a:extLst>
              <a:ext uri="{FF2B5EF4-FFF2-40B4-BE49-F238E27FC236}">
                <a16:creationId xmlns:a16="http://schemas.microsoft.com/office/drawing/2014/main" id="{9E78BAD4-5DD9-4D4A-A67D-3E56F3E3AEA2}"/>
              </a:ext>
            </a:extLst>
          </p:cNvPr>
          <p:cNvGraphicFramePr>
            <a:graphicFrameLocks noGrp="1"/>
          </p:cNvGraphicFramePr>
          <p:nvPr/>
        </p:nvGraphicFramePr>
        <p:xfrm>
          <a:off x="493051" y="1195279"/>
          <a:ext cx="8020050" cy="3215640"/>
        </p:xfrm>
        <a:graphic>
          <a:graphicData uri="http://schemas.openxmlformats.org/drawingml/2006/table">
            <a:tbl>
              <a:tblPr firstRow="1" bandRow="1">
                <a:tableStyleId>{5C22544A-7EE6-4342-B048-85BDC9FD1C3A}</a:tableStyleId>
              </a:tblPr>
              <a:tblGrid>
                <a:gridCol w="2801546">
                  <a:extLst>
                    <a:ext uri="{9D8B030D-6E8A-4147-A177-3AD203B41FA5}">
                      <a16:colId xmlns:a16="http://schemas.microsoft.com/office/drawing/2014/main" val="4284796245"/>
                    </a:ext>
                  </a:extLst>
                </a:gridCol>
                <a:gridCol w="2545154">
                  <a:extLst>
                    <a:ext uri="{9D8B030D-6E8A-4147-A177-3AD203B41FA5}">
                      <a16:colId xmlns:a16="http://schemas.microsoft.com/office/drawing/2014/main" val="1456782252"/>
                    </a:ext>
                  </a:extLst>
                </a:gridCol>
                <a:gridCol w="2673350">
                  <a:extLst>
                    <a:ext uri="{9D8B030D-6E8A-4147-A177-3AD203B41FA5}">
                      <a16:colId xmlns:a16="http://schemas.microsoft.com/office/drawing/2014/main" val="608194836"/>
                    </a:ext>
                  </a:extLst>
                </a:gridCol>
              </a:tblGrid>
              <a:tr h="370840">
                <a:tc>
                  <a:txBody>
                    <a:bodyPr/>
                    <a:lstStyle/>
                    <a:p>
                      <a:pPr algn="ctr"/>
                      <a:r>
                        <a:rPr lang="en-US" sz="1800" dirty="0">
                          <a:latin typeface="Arial" panose="020B0604020202020204" pitchFamily="34" charset="0"/>
                          <a:cs typeface="Arial" panose="020B0604020202020204" pitchFamily="34" charset="0"/>
                        </a:rPr>
                        <a:t>Affected function</a:t>
                      </a:r>
                    </a:p>
                  </a:txBody>
                  <a:tcPr/>
                </a:tc>
                <a:tc>
                  <a:txBody>
                    <a:bodyPr/>
                    <a:lstStyle/>
                    <a:p>
                      <a:pPr algn="ctr"/>
                      <a:r>
                        <a:rPr lang="en-US" sz="1800" dirty="0">
                          <a:latin typeface="Arial" panose="020B0604020202020204" pitchFamily="34" charset="0"/>
                          <a:cs typeface="Arial" panose="020B0604020202020204" pitchFamily="34" charset="0"/>
                        </a:rPr>
                        <a:t>Approved APP indicator</a:t>
                      </a:r>
                    </a:p>
                  </a:txBody>
                  <a:tcPr/>
                </a:tc>
                <a:tc>
                  <a:txBody>
                    <a:bodyPr/>
                    <a:lstStyle/>
                    <a:p>
                      <a:pPr algn="ctr"/>
                      <a:r>
                        <a:rPr lang="en-US" sz="1800" dirty="0">
                          <a:latin typeface="Arial" panose="020B0604020202020204" pitchFamily="34" charset="0"/>
                          <a:cs typeface="Arial" panose="020B0604020202020204" pitchFamily="34" charset="0"/>
                        </a:rPr>
                        <a:t>Proposed revision</a:t>
                      </a:r>
                    </a:p>
                  </a:txBody>
                  <a:tcPr/>
                </a:tc>
                <a:extLst>
                  <a:ext uri="{0D108BD9-81ED-4DB2-BD59-A6C34878D82A}">
                    <a16:rowId xmlns:a16="http://schemas.microsoft.com/office/drawing/2014/main" val="1695079690"/>
                  </a:ext>
                </a:extLst>
              </a:tr>
              <a:tr h="1112520">
                <a:tc>
                  <a:txBody>
                    <a:bodyPr/>
                    <a:lstStyle/>
                    <a:p>
                      <a:pPr marL="0" marR="0">
                        <a:spcBef>
                          <a:spcPts val="0"/>
                        </a:spcBef>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Science Communication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Branding and marketing initiatives developed and implemented</a:t>
                      </a:r>
                      <a:endParaRPr lang="en-US" sz="18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r>
                        <a:rPr lang="en-US" sz="1800" dirty="0">
                          <a:latin typeface="Arial" panose="020B0604020202020204" pitchFamily="34" charset="0"/>
                          <a:cs typeface="Arial" panose="020B0604020202020204" pitchFamily="34" charset="0"/>
                        </a:rPr>
                        <a:t>Two national thematic campaign reports on the roll-out of branding initiatives by 31 March 2021</a:t>
                      </a:r>
                    </a:p>
                  </a:txBody>
                  <a:tcPr/>
                </a:tc>
                <a:extLst>
                  <a:ext uri="{0D108BD9-81ED-4DB2-BD59-A6C34878D82A}">
                    <a16:rowId xmlns:a16="http://schemas.microsoft.com/office/drawing/2014/main" val="2094457215"/>
                  </a:ext>
                </a:extLst>
              </a:tr>
              <a:tr h="1112520">
                <a:tc>
                  <a:txBody>
                    <a:bodyPr/>
                    <a:lstStyle/>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Human Resources </a:t>
                      </a:r>
                    </a:p>
                  </a:txBody>
                  <a:tcPr marL="68580" marR="68580" marT="0" marB="0"/>
                </a:tc>
                <a:tc>
                  <a:txBody>
                    <a:bodyPr/>
                    <a:lstStyle/>
                    <a:p>
                      <a:pPr marL="0" marR="0" algn="l">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90% of approved funded positions filled by 31 March 2021</a:t>
                      </a:r>
                      <a:endParaRPr lang="en-US" sz="18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r>
                        <a:rPr lang="en-US" sz="1800" dirty="0">
                          <a:latin typeface="Arial" panose="020B0604020202020204" pitchFamily="34" charset="0"/>
                          <a:cs typeface="Arial" panose="020B0604020202020204" pitchFamily="34" charset="0"/>
                        </a:rPr>
                        <a:t>75% of approved funded positions filled by 31 March 2021</a:t>
                      </a:r>
                    </a:p>
                  </a:txBody>
                  <a:tcPr/>
                </a:tc>
                <a:extLst>
                  <a:ext uri="{0D108BD9-81ED-4DB2-BD59-A6C34878D82A}">
                    <a16:rowId xmlns:a16="http://schemas.microsoft.com/office/drawing/2014/main" val="1867641229"/>
                  </a:ext>
                </a:extLst>
              </a:tr>
            </a:tbl>
          </a:graphicData>
        </a:graphic>
      </p:graphicFrame>
      <p:sp>
        <p:nvSpPr>
          <p:cNvPr id="3" name="Slide Number Placeholder 2">
            <a:extLst>
              <a:ext uri="{FF2B5EF4-FFF2-40B4-BE49-F238E27FC236}">
                <a16:creationId xmlns:a16="http://schemas.microsoft.com/office/drawing/2014/main" id="{167BD449-3CA6-4049-BCC6-B48A38E680D6}"/>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15</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5578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09" y="244155"/>
            <a:ext cx="8987771" cy="456685"/>
          </a:xfrm>
        </p:spPr>
        <p:txBody>
          <a:bodyPr>
            <a:noAutofit/>
          </a:bodyPr>
          <a:lstStyle/>
          <a:p>
            <a:r>
              <a:rPr lang="en-US" sz="3200" b="1" dirty="0"/>
              <a:t>Programme 2: Technology Innovation</a:t>
            </a:r>
          </a:p>
        </p:txBody>
      </p:sp>
      <p:graphicFrame>
        <p:nvGraphicFramePr>
          <p:cNvPr id="6" name="Table 5">
            <a:extLst>
              <a:ext uri="{FF2B5EF4-FFF2-40B4-BE49-F238E27FC236}">
                <a16:creationId xmlns:a16="http://schemas.microsoft.com/office/drawing/2014/main" id="{9E78BAD4-5DD9-4D4A-A67D-3E56F3E3AEA2}"/>
              </a:ext>
            </a:extLst>
          </p:cNvPr>
          <p:cNvGraphicFramePr>
            <a:graphicFrameLocks noGrp="1"/>
          </p:cNvGraphicFramePr>
          <p:nvPr/>
        </p:nvGraphicFramePr>
        <p:xfrm>
          <a:off x="409575" y="1481029"/>
          <a:ext cx="8105776" cy="3662680"/>
        </p:xfrm>
        <a:graphic>
          <a:graphicData uri="http://schemas.openxmlformats.org/drawingml/2006/table">
            <a:tbl>
              <a:tblPr firstRow="1" bandRow="1">
                <a:tableStyleId>{5C22544A-7EE6-4342-B048-85BDC9FD1C3A}</a:tableStyleId>
              </a:tblPr>
              <a:tblGrid>
                <a:gridCol w="2090833">
                  <a:extLst>
                    <a:ext uri="{9D8B030D-6E8A-4147-A177-3AD203B41FA5}">
                      <a16:colId xmlns:a16="http://schemas.microsoft.com/office/drawing/2014/main" val="4284796245"/>
                    </a:ext>
                  </a:extLst>
                </a:gridCol>
                <a:gridCol w="2862167">
                  <a:extLst>
                    <a:ext uri="{9D8B030D-6E8A-4147-A177-3AD203B41FA5}">
                      <a16:colId xmlns:a16="http://schemas.microsoft.com/office/drawing/2014/main" val="1456782252"/>
                    </a:ext>
                  </a:extLst>
                </a:gridCol>
                <a:gridCol w="3152776">
                  <a:extLst>
                    <a:ext uri="{9D8B030D-6E8A-4147-A177-3AD203B41FA5}">
                      <a16:colId xmlns:a16="http://schemas.microsoft.com/office/drawing/2014/main" val="608194836"/>
                    </a:ext>
                  </a:extLst>
                </a:gridCol>
              </a:tblGrid>
              <a:tr h="370840">
                <a:tc>
                  <a:txBody>
                    <a:bodyPr/>
                    <a:lstStyle/>
                    <a:p>
                      <a:pPr algn="ctr"/>
                      <a:r>
                        <a:rPr lang="en-US" sz="1800" dirty="0">
                          <a:latin typeface="Arial" panose="020B0604020202020204" pitchFamily="34" charset="0"/>
                          <a:cs typeface="Arial" panose="020B0604020202020204" pitchFamily="34" charset="0"/>
                        </a:rPr>
                        <a:t>Affected function</a:t>
                      </a:r>
                    </a:p>
                  </a:txBody>
                  <a:tcPr/>
                </a:tc>
                <a:tc>
                  <a:txBody>
                    <a:bodyPr/>
                    <a:lstStyle/>
                    <a:p>
                      <a:pPr algn="l"/>
                      <a:r>
                        <a:rPr lang="en-US" sz="1800" dirty="0">
                          <a:latin typeface="Arial" panose="020B0604020202020204" pitchFamily="34" charset="0"/>
                          <a:cs typeface="Arial" panose="020B0604020202020204" pitchFamily="34" charset="0"/>
                        </a:rPr>
                        <a:t>Approved APP indicator</a:t>
                      </a:r>
                    </a:p>
                  </a:txBody>
                  <a:tcPr/>
                </a:tc>
                <a:tc>
                  <a:txBody>
                    <a:bodyPr/>
                    <a:lstStyle/>
                    <a:p>
                      <a:pPr algn="l"/>
                      <a:r>
                        <a:rPr lang="en-US" sz="1800" dirty="0">
                          <a:latin typeface="Arial" panose="020B0604020202020204" pitchFamily="34" charset="0"/>
                          <a:cs typeface="Arial" panose="020B0604020202020204" pitchFamily="34" charset="0"/>
                        </a:rPr>
                        <a:t>Proposed revision</a:t>
                      </a:r>
                    </a:p>
                  </a:txBody>
                  <a:tcPr/>
                </a:tc>
                <a:extLst>
                  <a:ext uri="{0D108BD9-81ED-4DB2-BD59-A6C34878D82A}">
                    <a16:rowId xmlns:a16="http://schemas.microsoft.com/office/drawing/2014/main" val="1695079690"/>
                  </a:ext>
                </a:extLst>
              </a:tr>
              <a:tr h="372960">
                <a:tc rowSpan="2">
                  <a:txBody>
                    <a:bodyPr/>
                    <a:lstStyle/>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Innovation projects</a:t>
                      </a:r>
                    </a:p>
                  </a:txBody>
                  <a:tcPr marL="68580" marR="68580" marT="0" marB="0"/>
                </a:tc>
                <a:tc>
                  <a:txBody>
                    <a:bodyPr/>
                    <a:lstStyle/>
                    <a:p>
                      <a:pPr marL="0" marR="0">
                        <a:spcBef>
                          <a:spcPts val="0"/>
                        </a:spcBef>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17 technology demonstrations, prototypes, products and services developed in  energy, space, Innovation Priorities and Instruments,  and bioeconomy designated sectors by    31 March 2021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GB" sz="1800" dirty="0">
                          <a:effectLst/>
                          <a:latin typeface="Arial" panose="020B0604020202020204" pitchFamily="34" charset="0"/>
                          <a:ea typeface="Calibri" panose="020F0502020204030204" pitchFamily="34" charset="0"/>
                          <a:cs typeface="Arial" panose="020B0604020202020204" pitchFamily="34" charset="0"/>
                        </a:rPr>
                        <a:t>10 technology demonstrations, prototypes, products and services developed in  energy, space, Innovation Priorities and Instruments,  and bioeconomy designated sectors by 31 March 2021</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94457215"/>
                  </a:ext>
                </a:extLst>
              </a:tr>
              <a:tr h="370840">
                <a:tc vMerge="1">
                  <a:txBody>
                    <a:bodyPr/>
                    <a:lstStyle/>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7 commercial outputs in designated areas by       31 March 2021</a:t>
                      </a:r>
                    </a:p>
                  </a:txBody>
                  <a:tcPr marL="68580" marR="68580" marT="0" marB="0"/>
                </a:tc>
                <a:tc>
                  <a:txBody>
                    <a:bodyPr/>
                    <a:lstStyle/>
                    <a:p>
                      <a:pPr marL="0" marR="0" algn="l">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4 commercial outputs in designated areas by            31 March 2021</a:t>
                      </a:r>
                    </a:p>
                  </a:txBody>
                  <a:tcPr marL="68580" marR="68580" marT="0" marB="0"/>
                </a:tc>
                <a:extLst>
                  <a:ext uri="{0D108BD9-81ED-4DB2-BD59-A6C34878D82A}">
                    <a16:rowId xmlns:a16="http://schemas.microsoft.com/office/drawing/2014/main" val="974785860"/>
                  </a:ext>
                </a:extLst>
              </a:tr>
            </a:tbl>
          </a:graphicData>
        </a:graphic>
      </p:graphicFrame>
      <p:sp>
        <p:nvSpPr>
          <p:cNvPr id="3" name="Slide Number Placeholder 2">
            <a:extLst>
              <a:ext uri="{FF2B5EF4-FFF2-40B4-BE49-F238E27FC236}">
                <a16:creationId xmlns:a16="http://schemas.microsoft.com/office/drawing/2014/main" id="{D17E5C80-73BD-446B-94DC-1017F6FA2D87}"/>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16</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8177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27407"/>
            <a:ext cx="7531499" cy="456685"/>
          </a:xfrm>
        </p:spPr>
        <p:txBody>
          <a:bodyPr>
            <a:noAutofit/>
          </a:bodyPr>
          <a:lstStyle/>
          <a:p>
            <a:r>
              <a:rPr lang="en-US" sz="2800" b="1" dirty="0"/>
              <a:t>Programme 3: International Cooperation and Resources</a:t>
            </a:r>
          </a:p>
        </p:txBody>
      </p:sp>
      <p:sp>
        <p:nvSpPr>
          <p:cNvPr id="3" name="Subtitle 2"/>
          <p:cNvSpPr>
            <a:spLocks noGrp="1"/>
          </p:cNvSpPr>
          <p:nvPr>
            <p:ph idx="1"/>
          </p:nvPr>
        </p:nvSpPr>
        <p:spPr>
          <a:xfrm>
            <a:off x="485775" y="1663674"/>
            <a:ext cx="7972425" cy="5316414"/>
          </a:xfrm>
        </p:spPr>
        <p:txBody>
          <a:bodyPr>
            <a:noAutofit/>
          </a:bodyPr>
          <a:lstStyle/>
          <a:p>
            <a:pPr marL="0" indent="0">
              <a:lnSpc>
                <a:spcPct val="150000"/>
              </a:lnSpc>
              <a:spcBef>
                <a:spcPts val="0"/>
              </a:spcBef>
              <a:buNone/>
            </a:pPr>
            <a:r>
              <a:rPr lang="en-US" sz="2100" dirty="0">
                <a:solidFill>
                  <a:schemeClr val="tx1"/>
                </a:solidFill>
              </a:rPr>
              <a:t>There have been budget cuts in the Programme, but there is no intention to revise any of the planned targets. The Programme aims to do more with less. The cuts to the Department’s budget are less of a challenge than the rapidly changing global environment.</a:t>
            </a:r>
          </a:p>
        </p:txBody>
      </p:sp>
      <p:sp>
        <p:nvSpPr>
          <p:cNvPr id="4" name="Slide Number Placeholder 3">
            <a:extLst>
              <a:ext uri="{FF2B5EF4-FFF2-40B4-BE49-F238E27FC236}">
                <a16:creationId xmlns:a16="http://schemas.microsoft.com/office/drawing/2014/main" id="{36CF9D1E-E040-4E81-B200-9790151E3F0B}"/>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17</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9921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54" y="48820"/>
            <a:ext cx="7820121" cy="456685"/>
          </a:xfrm>
        </p:spPr>
        <p:txBody>
          <a:bodyPr>
            <a:noAutofit/>
          </a:bodyPr>
          <a:lstStyle/>
          <a:p>
            <a:r>
              <a:rPr lang="en-US" sz="3200" b="1" dirty="0"/>
              <a:t>Programme 4: Research Development and Support</a:t>
            </a:r>
          </a:p>
        </p:txBody>
      </p:sp>
      <p:graphicFrame>
        <p:nvGraphicFramePr>
          <p:cNvPr id="6" name="Table 5">
            <a:extLst>
              <a:ext uri="{FF2B5EF4-FFF2-40B4-BE49-F238E27FC236}">
                <a16:creationId xmlns:a16="http://schemas.microsoft.com/office/drawing/2014/main" id="{9E78BAD4-5DD9-4D4A-A67D-3E56F3E3AEA2}"/>
              </a:ext>
            </a:extLst>
          </p:cNvPr>
          <p:cNvGraphicFramePr>
            <a:graphicFrameLocks noGrp="1"/>
          </p:cNvGraphicFramePr>
          <p:nvPr/>
        </p:nvGraphicFramePr>
        <p:xfrm>
          <a:off x="133254" y="1048239"/>
          <a:ext cx="8794782" cy="5247640"/>
        </p:xfrm>
        <a:graphic>
          <a:graphicData uri="http://schemas.openxmlformats.org/drawingml/2006/table">
            <a:tbl>
              <a:tblPr firstRow="1" bandRow="1">
                <a:tableStyleId>{5C22544A-7EE6-4342-B048-85BDC9FD1C3A}</a:tableStyleId>
              </a:tblPr>
              <a:tblGrid>
                <a:gridCol w="2067739">
                  <a:extLst>
                    <a:ext uri="{9D8B030D-6E8A-4147-A177-3AD203B41FA5}">
                      <a16:colId xmlns:a16="http://schemas.microsoft.com/office/drawing/2014/main" val="4284796245"/>
                    </a:ext>
                  </a:extLst>
                </a:gridCol>
                <a:gridCol w="3380657">
                  <a:extLst>
                    <a:ext uri="{9D8B030D-6E8A-4147-A177-3AD203B41FA5}">
                      <a16:colId xmlns:a16="http://schemas.microsoft.com/office/drawing/2014/main" val="1456782252"/>
                    </a:ext>
                  </a:extLst>
                </a:gridCol>
                <a:gridCol w="3346386">
                  <a:extLst>
                    <a:ext uri="{9D8B030D-6E8A-4147-A177-3AD203B41FA5}">
                      <a16:colId xmlns:a16="http://schemas.microsoft.com/office/drawing/2014/main" val="608194836"/>
                    </a:ext>
                  </a:extLst>
                </a:gridCol>
              </a:tblGrid>
              <a:tr h="370840">
                <a:tc>
                  <a:txBody>
                    <a:bodyPr/>
                    <a:lstStyle/>
                    <a:p>
                      <a:pPr algn="l"/>
                      <a:r>
                        <a:rPr lang="en-US" sz="1600" dirty="0">
                          <a:latin typeface="Arial" panose="020B0604020202020204" pitchFamily="34" charset="0"/>
                          <a:cs typeface="Arial" panose="020B0604020202020204" pitchFamily="34" charset="0"/>
                        </a:rPr>
                        <a:t>Affected function</a:t>
                      </a:r>
                    </a:p>
                  </a:txBody>
                  <a:tcPr/>
                </a:tc>
                <a:tc>
                  <a:txBody>
                    <a:bodyPr/>
                    <a:lstStyle/>
                    <a:p>
                      <a:pPr algn="l"/>
                      <a:r>
                        <a:rPr lang="en-US" sz="1600" dirty="0">
                          <a:latin typeface="Arial" panose="020B0604020202020204" pitchFamily="34" charset="0"/>
                          <a:cs typeface="Arial" panose="020B0604020202020204" pitchFamily="34" charset="0"/>
                        </a:rPr>
                        <a:t>Approved APP indicator</a:t>
                      </a:r>
                    </a:p>
                  </a:txBody>
                  <a:tcPr/>
                </a:tc>
                <a:tc>
                  <a:txBody>
                    <a:bodyPr/>
                    <a:lstStyle/>
                    <a:p>
                      <a:pPr algn="l"/>
                      <a:r>
                        <a:rPr lang="en-US" sz="1600" dirty="0">
                          <a:latin typeface="Arial" panose="020B0604020202020204" pitchFamily="34" charset="0"/>
                          <a:cs typeface="Arial" panose="020B0604020202020204" pitchFamily="34" charset="0"/>
                        </a:rPr>
                        <a:t>Proposed revision</a:t>
                      </a:r>
                    </a:p>
                  </a:txBody>
                  <a:tcPr/>
                </a:tc>
                <a:extLst>
                  <a:ext uri="{0D108BD9-81ED-4DB2-BD59-A6C34878D82A}">
                    <a16:rowId xmlns:a16="http://schemas.microsoft.com/office/drawing/2014/main" val="1695079690"/>
                  </a:ext>
                </a:extLst>
              </a:tr>
              <a:tr h="370840">
                <a:tc rowSpan="4">
                  <a:txBody>
                    <a:bodyPr/>
                    <a:lstStyle/>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Human resource development </a:t>
                      </a:r>
                    </a:p>
                  </a:txBody>
                  <a:tcPr marL="68580" marR="68580" marT="0" marB="0"/>
                </a:tc>
                <a:tc>
                  <a:txBody>
                    <a:bodyPr/>
                    <a:lstStyle/>
                    <a:p>
                      <a:pPr marL="0" marR="0" algn="l">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less </a:t>
                      </a:r>
                      <a:r>
                        <a:rPr lang="en-US" sz="1600" dirty="0">
                          <a:effectLst/>
                          <a:latin typeface="Arial" panose="020B0604020202020204" pitchFamily="34" charset="0"/>
                          <a:ea typeface="Times New Roman" panose="02020603050405020304" pitchFamily="18" charset="0"/>
                          <a:cs typeface="Arial" panose="020B0604020202020204" pitchFamily="34" charset="0"/>
                        </a:rPr>
                        <a:t>than 3 100</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PhD students awarded bursaries annually as reflected in the reports from the NRF and other relevant entities  </a:t>
                      </a:r>
                      <a:r>
                        <a:rPr lang="en-US" sz="1600" dirty="0">
                          <a:effectLst/>
                          <a:latin typeface="Arial" panose="020B0604020202020204" pitchFamily="34" charset="0"/>
                          <a:ea typeface="Arial" panose="020B0604020202020204" pitchFamily="34" charset="0"/>
                          <a:cs typeface="Arial" panose="020B0604020202020204" pitchFamily="34" charset="0"/>
                        </a:rPr>
                        <a:t>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less </a:t>
                      </a:r>
                      <a:r>
                        <a:rPr lang="en-US" sz="1600" dirty="0">
                          <a:effectLst/>
                          <a:latin typeface="Arial" panose="020B0604020202020204" pitchFamily="34" charset="0"/>
                          <a:ea typeface="Times New Roman" panose="02020603050405020304" pitchFamily="18" charset="0"/>
                          <a:cs typeface="Arial" panose="020B0604020202020204" pitchFamily="34" charset="0"/>
                        </a:rPr>
                        <a:t>than 2 000 </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PhD students awarded bursaries annually as reflected in the reports from the NRF and relevant entities  </a:t>
                      </a:r>
                      <a:r>
                        <a:rPr lang="en-US" sz="1600" dirty="0">
                          <a:effectLst/>
                          <a:latin typeface="Arial" panose="020B0604020202020204" pitchFamily="34" charset="0"/>
                          <a:ea typeface="Arial" panose="020B0604020202020204" pitchFamily="34" charset="0"/>
                          <a:cs typeface="Arial" panose="020B0604020202020204" pitchFamily="34" charset="0"/>
                        </a:rPr>
                        <a:t>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734362362"/>
                  </a:ext>
                </a:extLst>
              </a:tr>
              <a:tr h="370840">
                <a:tc vMerge="1">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l">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less than </a:t>
                      </a:r>
                      <a:r>
                        <a:rPr lang="en-US" sz="1600" dirty="0">
                          <a:effectLst/>
                          <a:latin typeface="Arial" panose="020B0604020202020204" pitchFamily="34" charset="0"/>
                          <a:ea typeface="Times New Roman" panose="02020603050405020304" pitchFamily="18" charset="0"/>
                          <a:cs typeface="Arial" panose="020B0604020202020204" pitchFamily="34" charset="0"/>
                        </a:rPr>
                        <a:t>9 300</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pipeline postgraduate students awarded bursaries annually as reflected in the reports from the NRF and relevant entities</a:t>
                      </a:r>
                      <a:r>
                        <a:rPr lang="en-US" sz="1600" dirty="0">
                          <a:effectLst/>
                          <a:latin typeface="Arial" panose="020B0604020202020204" pitchFamily="34" charset="0"/>
                          <a:ea typeface="Arial" panose="020B0604020202020204" pitchFamily="34" charset="0"/>
                          <a:cs typeface="Arial" panose="020B0604020202020204" pitchFamily="34" charset="0"/>
                        </a:rPr>
                        <a:t> 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16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less than </a:t>
                      </a:r>
                      <a:r>
                        <a:rPr lang="en-US" sz="1600" dirty="0">
                          <a:effectLst/>
                          <a:latin typeface="Arial" panose="020B0604020202020204" pitchFamily="34" charset="0"/>
                          <a:ea typeface="Times New Roman" panose="02020603050405020304" pitchFamily="18" charset="0"/>
                          <a:cs typeface="Arial" panose="020B0604020202020204" pitchFamily="34" charset="0"/>
                        </a:rPr>
                        <a:t>6 000 </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pipeline postgraduate students awarded bursaries annually as reflected in the reports from the NRF and relevant entities</a:t>
                      </a:r>
                      <a:r>
                        <a:rPr lang="en-US" sz="1600" dirty="0">
                          <a:effectLst/>
                          <a:latin typeface="Arial" panose="020B0604020202020204" pitchFamily="34" charset="0"/>
                          <a:ea typeface="Arial" panose="020B0604020202020204" pitchFamily="34" charset="0"/>
                          <a:cs typeface="Arial" panose="020B0604020202020204" pitchFamily="34" charset="0"/>
                        </a:rPr>
                        <a:t> by 31 March 2021</a:t>
                      </a:r>
                      <a:r>
                        <a:rPr lang="en-US" sz="16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767429575"/>
                  </a:ext>
                </a:extLst>
              </a:tr>
              <a:tr h="370840">
                <a:tc vMerge="1">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l">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less than </a:t>
                      </a:r>
                      <a:r>
                        <a:rPr lang="en-US" sz="1600" dirty="0">
                          <a:effectLst/>
                          <a:latin typeface="Arial" panose="020B0604020202020204" pitchFamily="34" charset="0"/>
                          <a:ea typeface="Times New Roman" panose="02020603050405020304" pitchFamily="18" charset="0"/>
                          <a:cs typeface="Arial" panose="020B0604020202020204" pitchFamily="34" charset="0"/>
                        </a:rPr>
                        <a:t>3 950</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researchers awarded research grants through NRF-managed programmes 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 less than </a:t>
                      </a:r>
                      <a:r>
                        <a:rPr lang="en-US" sz="1600" dirty="0">
                          <a:effectLst/>
                          <a:latin typeface="Arial" panose="020B0604020202020204" pitchFamily="34" charset="0"/>
                          <a:ea typeface="Times New Roman" panose="02020603050405020304" pitchFamily="18" charset="0"/>
                          <a:cs typeface="Arial" panose="020B0604020202020204" pitchFamily="34" charset="0"/>
                        </a:rPr>
                        <a:t>3 000</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researchers awarded research grants through NRF-managed programmes 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744794618"/>
                  </a:ext>
                </a:extLst>
              </a:tr>
              <a:tr h="370840">
                <a:tc vMerge="1">
                  <a:txBody>
                    <a:bodyPr/>
                    <a:lstStyle/>
                    <a:p>
                      <a:pPr marL="0" marR="0">
                        <a:spcBef>
                          <a:spcPts val="0"/>
                        </a:spcBef>
                        <a:spcAft>
                          <a:spcPts val="0"/>
                        </a:spcAft>
                      </a:pP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7 000 Internationally accredited research articles from researchers awarded research grants</a:t>
                      </a:r>
                      <a:r>
                        <a:rPr lang="en-US" sz="1600" dirty="0">
                          <a:effectLst/>
                          <a:latin typeface="Arial" panose="020B0604020202020204" pitchFamily="34" charset="0"/>
                          <a:ea typeface="Arial" panose="020B0604020202020204" pitchFamily="34" charset="0"/>
                          <a:cs typeface="Arial" panose="020B0604020202020204" pitchFamily="34" charset="0"/>
                        </a:rPr>
                        <a:t> 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0" marR="0" algn="l">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6 500 internationally accredited research articles from researchers awarded research grants</a:t>
                      </a:r>
                      <a:r>
                        <a:rPr lang="en-US" sz="1600" dirty="0">
                          <a:effectLst/>
                          <a:latin typeface="Arial" panose="020B0604020202020204" pitchFamily="34" charset="0"/>
                          <a:ea typeface="Arial" panose="020B0604020202020204" pitchFamily="34" charset="0"/>
                          <a:cs typeface="Arial" panose="020B0604020202020204" pitchFamily="34" charset="0"/>
                        </a:rPr>
                        <a:t> 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162894715"/>
                  </a:ext>
                </a:extLst>
              </a:tr>
            </a:tbl>
          </a:graphicData>
        </a:graphic>
      </p:graphicFrame>
      <p:sp>
        <p:nvSpPr>
          <p:cNvPr id="3" name="Slide Number Placeholder 2">
            <a:extLst>
              <a:ext uri="{FF2B5EF4-FFF2-40B4-BE49-F238E27FC236}">
                <a16:creationId xmlns:a16="http://schemas.microsoft.com/office/drawing/2014/main" id="{C4707DD1-F6F7-41C9-AE82-DCA31E24EBA5}"/>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18</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688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9922035-29B8-4D2F-A660-32E09E9C0A5E}"/>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a:t>
            </a:fld>
            <a:endParaRPr lang="en-US" dirty="0">
              <a:solidFill>
                <a:schemeClr val="tx1"/>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3B5E0F2B-F29B-4AAC-963A-45032DD895C4}"/>
              </a:ext>
            </a:extLst>
          </p:cNvPr>
          <p:cNvSpPr>
            <a:spLocks noGrp="1"/>
          </p:cNvSpPr>
          <p:nvPr>
            <p:ph type="title"/>
          </p:nvPr>
        </p:nvSpPr>
        <p:spPr>
          <a:xfrm>
            <a:off x="628649" y="285819"/>
            <a:ext cx="8136527" cy="456685"/>
          </a:xfrm>
        </p:spPr>
        <p:txBody>
          <a:bodyPr>
            <a:noAutofit/>
          </a:bodyPr>
          <a:lstStyle/>
          <a:p>
            <a:r>
              <a:rPr lang="en-US" sz="3000" b="1" dirty="0"/>
              <a:t>Contents</a:t>
            </a:r>
          </a:p>
        </p:txBody>
      </p:sp>
      <p:sp>
        <p:nvSpPr>
          <p:cNvPr id="6" name="Subtitle 2">
            <a:extLst>
              <a:ext uri="{FF2B5EF4-FFF2-40B4-BE49-F238E27FC236}">
                <a16:creationId xmlns:a16="http://schemas.microsoft.com/office/drawing/2014/main" id="{9040874F-3A4F-4A22-AFE0-972284FD3B87}"/>
              </a:ext>
            </a:extLst>
          </p:cNvPr>
          <p:cNvSpPr>
            <a:spLocks noGrp="1"/>
          </p:cNvSpPr>
          <p:nvPr>
            <p:ph idx="1"/>
          </p:nvPr>
        </p:nvSpPr>
        <p:spPr>
          <a:xfrm>
            <a:off x="606166" y="1023871"/>
            <a:ext cx="7886700" cy="5257186"/>
          </a:xfrm>
        </p:spPr>
        <p:txBody>
          <a:bodyPr>
            <a:noAutofit/>
          </a:bodyPr>
          <a:lstStyle/>
          <a:p>
            <a:pPr>
              <a:lnSpc>
                <a:spcPct val="150000"/>
              </a:lnSpc>
              <a:spcBef>
                <a:spcPts val="0"/>
              </a:spcBef>
            </a:pPr>
            <a:r>
              <a:rPr lang="en-US" dirty="0">
                <a:solidFill>
                  <a:schemeClr val="tx1"/>
                </a:solidFill>
              </a:rPr>
              <a:t>Original budget per economic classification</a:t>
            </a:r>
          </a:p>
          <a:p>
            <a:pPr>
              <a:lnSpc>
                <a:spcPct val="150000"/>
              </a:lnSpc>
              <a:spcBef>
                <a:spcPts val="0"/>
              </a:spcBef>
            </a:pPr>
            <a:r>
              <a:rPr lang="en-US" dirty="0">
                <a:solidFill>
                  <a:schemeClr val="tx1"/>
                </a:solidFill>
              </a:rPr>
              <a:t>Original MTEF allocation to public entities</a:t>
            </a:r>
          </a:p>
          <a:p>
            <a:pPr>
              <a:lnSpc>
                <a:spcPct val="150000"/>
              </a:lnSpc>
              <a:spcBef>
                <a:spcPts val="0"/>
              </a:spcBef>
            </a:pPr>
            <a:r>
              <a:rPr lang="en-US" dirty="0">
                <a:solidFill>
                  <a:schemeClr val="tx1"/>
                </a:solidFill>
              </a:rPr>
              <a:t>Budget cuts per economic classification</a:t>
            </a:r>
          </a:p>
          <a:p>
            <a:pPr>
              <a:lnSpc>
                <a:spcPct val="150000"/>
              </a:lnSpc>
              <a:spcBef>
                <a:spcPts val="0"/>
              </a:spcBef>
            </a:pPr>
            <a:r>
              <a:rPr lang="en-US" dirty="0">
                <a:solidFill>
                  <a:schemeClr val="tx1"/>
                </a:solidFill>
              </a:rPr>
              <a:t>Budget reduction: DSI operational budget</a:t>
            </a:r>
          </a:p>
          <a:p>
            <a:pPr>
              <a:lnSpc>
                <a:spcPct val="150000"/>
              </a:lnSpc>
              <a:spcBef>
                <a:spcPts val="0"/>
              </a:spcBef>
            </a:pPr>
            <a:r>
              <a:rPr lang="en-US" dirty="0">
                <a:solidFill>
                  <a:schemeClr val="tx1"/>
                </a:solidFill>
              </a:rPr>
              <a:t>Budget cuts per entity (parliamentary grants)</a:t>
            </a:r>
          </a:p>
          <a:p>
            <a:pPr>
              <a:lnSpc>
                <a:spcPct val="150000"/>
              </a:lnSpc>
              <a:spcBef>
                <a:spcPts val="0"/>
              </a:spcBef>
            </a:pPr>
            <a:r>
              <a:rPr lang="en-US" dirty="0">
                <a:solidFill>
                  <a:schemeClr val="tx1"/>
                </a:solidFill>
              </a:rPr>
              <a:t>Details of transfers and subsidies: Specific projects/programmes</a:t>
            </a:r>
          </a:p>
          <a:p>
            <a:pPr>
              <a:lnSpc>
                <a:spcPct val="150000"/>
              </a:lnSpc>
              <a:spcBef>
                <a:spcPts val="0"/>
              </a:spcBef>
            </a:pPr>
            <a:r>
              <a:rPr lang="en-US" dirty="0">
                <a:solidFill>
                  <a:schemeClr val="tx1"/>
                </a:solidFill>
              </a:rPr>
              <a:t>Budget cuts per Programme (excluding parliamentary grants)</a:t>
            </a:r>
          </a:p>
          <a:p>
            <a:pPr>
              <a:lnSpc>
                <a:spcPct val="150000"/>
              </a:lnSpc>
              <a:spcBef>
                <a:spcPts val="0"/>
              </a:spcBef>
            </a:pPr>
            <a:r>
              <a:rPr lang="en-US" dirty="0">
                <a:solidFill>
                  <a:schemeClr val="tx1"/>
                </a:solidFill>
              </a:rPr>
              <a:t>Reasons for Programme 4 cuts</a:t>
            </a:r>
          </a:p>
          <a:p>
            <a:pPr>
              <a:lnSpc>
                <a:spcPct val="150000"/>
              </a:lnSpc>
              <a:spcBef>
                <a:spcPts val="0"/>
              </a:spcBef>
            </a:pPr>
            <a:r>
              <a:rPr lang="en-US" dirty="0">
                <a:solidFill>
                  <a:schemeClr val="tx1"/>
                </a:solidFill>
              </a:rPr>
              <a:t>COVID-19 interventions</a:t>
            </a:r>
          </a:p>
          <a:p>
            <a:pPr>
              <a:lnSpc>
                <a:spcPct val="150000"/>
              </a:lnSpc>
              <a:spcBef>
                <a:spcPts val="0"/>
              </a:spcBef>
            </a:pPr>
            <a:r>
              <a:rPr lang="en-US" dirty="0">
                <a:solidFill>
                  <a:schemeClr val="tx1"/>
                </a:solidFill>
              </a:rPr>
              <a:t>2020/21 Special Adjustment Budget</a:t>
            </a:r>
          </a:p>
          <a:p>
            <a:pPr>
              <a:lnSpc>
                <a:spcPct val="150000"/>
              </a:lnSpc>
              <a:spcBef>
                <a:spcPts val="0"/>
              </a:spcBef>
            </a:pPr>
            <a:r>
              <a:rPr lang="en-US" dirty="0">
                <a:solidFill>
                  <a:schemeClr val="tx1"/>
                </a:solidFill>
              </a:rPr>
              <a:t>Impact of the budget cuts on the Department</a:t>
            </a:r>
          </a:p>
          <a:p>
            <a:pPr>
              <a:lnSpc>
                <a:spcPct val="150000"/>
              </a:lnSpc>
              <a:spcBef>
                <a:spcPts val="0"/>
              </a:spcBef>
            </a:pPr>
            <a:r>
              <a:rPr lang="en-US" dirty="0">
                <a:solidFill>
                  <a:schemeClr val="tx1"/>
                </a:solidFill>
              </a:rPr>
              <a:t>Conclusion</a:t>
            </a:r>
            <a:br>
              <a:rPr lang="en-ZA" sz="2000" dirty="0"/>
            </a:br>
            <a:endParaRPr lang="en-US" sz="2000" b="1" dirty="0"/>
          </a:p>
          <a:p>
            <a:pPr marL="0" indent="0">
              <a:lnSpc>
                <a:spcPct val="150000"/>
              </a:lnSpc>
              <a:buNone/>
            </a:pPr>
            <a:endParaRPr lang="en-US" sz="2000" b="1" dirty="0"/>
          </a:p>
          <a:p>
            <a:pPr marL="0" indent="0">
              <a:lnSpc>
                <a:spcPct val="150000"/>
              </a:lnSpc>
              <a:buNone/>
            </a:pPr>
            <a:endParaRPr lang="en-US" sz="2000" b="1" dirty="0"/>
          </a:p>
          <a:p>
            <a:pPr marL="0" indent="0">
              <a:lnSpc>
                <a:spcPct val="150000"/>
              </a:lnSpc>
              <a:buNone/>
            </a:pPr>
            <a:endParaRPr lang="en-US" sz="2000" b="1" dirty="0"/>
          </a:p>
          <a:p>
            <a:pPr marL="0" indent="0">
              <a:lnSpc>
                <a:spcPct val="150000"/>
              </a:lnSpc>
              <a:buNone/>
            </a:pPr>
            <a:endParaRPr lang="en-US" sz="2000" b="1" dirty="0"/>
          </a:p>
          <a:p>
            <a:pPr marL="0" indent="0">
              <a:lnSpc>
                <a:spcPct val="150000"/>
              </a:lnSpc>
              <a:buNone/>
            </a:pPr>
            <a:endParaRPr lang="en-US" sz="2000" dirty="0">
              <a:latin typeface="Gill Sans MT" panose="020B0502020104020203" pitchFamily="34" charset="0"/>
            </a:endParaRPr>
          </a:p>
        </p:txBody>
      </p:sp>
    </p:spTree>
    <p:extLst>
      <p:ext uri="{BB962C8B-B14F-4D97-AF65-F5344CB8AC3E}">
        <p14:creationId xmlns:p14="http://schemas.microsoft.com/office/powerpoint/2010/main" val="293303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54" y="48820"/>
            <a:ext cx="8395018" cy="456685"/>
          </a:xfrm>
        </p:spPr>
        <p:txBody>
          <a:bodyPr>
            <a:noAutofit/>
          </a:bodyPr>
          <a:lstStyle/>
          <a:p>
            <a:r>
              <a:rPr lang="en-US" sz="3200" b="1" dirty="0"/>
              <a:t>Programme 4: Research Development and Support (cont.)</a:t>
            </a:r>
          </a:p>
        </p:txBody>
      </p:sp>
      <p:graphicFrame>
        <p:nvGraphicFramePr>
          <p:cNvPr id="6" name="Table 5">
            <a:extLst>
              <a:ext uri="{FF2B5EF4-FFF2-40B4-BE49-F238E27FC236}">
                <a16:creationId xmlns:a16="http://schemas.microsoft.com/office/drawing/2014/main" id="{9E78BAD4-5DD9-4D4A-A67D-3E56F3E3AEA2}"/>
              </a:ext>
            </a:extLst>
          </p:cNvPr>
          <p:cNvGraphicFramePr>
            <a:graphicFrameLocks noGrp="1"/>
          </p:cNvGraphicFramePr>
          <p:nvPr/>
        </p:nvGraphicFramePr>
        <p:xfrm>
          <a:off x="327057" y="1400664"/>
          <a:ext cx="8395018" cy="2809240"/>
        </p:xfrm>
        <a:graphic>
          <a:graphicData uri="http://schemas.openxmlformats.org/drawingml/2006/table">
            <a:tbl>
              <a:tblPr firstRow="1" bandRow="1">
                <a:tableStyleId>{5C22544A-7EE6-4342-B048-85BDC9FD1C3A}</a:tableStyleId>
              </a:tblPr>
              <a:tblGrid>
                <a:gridCol w="2043829">
                  <a:extLst>
                    <a:ext uri="{9D8B030D-6E8A-4147-A177-3AD203B41FA5}">
                      <a16:colId xmlns:a16="http://schemas.microsoft.com/office/drawing/2014/main" val="4284796245"/>
                    </a:ext>
                  </a:extLst>
                </a:gridCol>
                <a:gridCol w="3552849">
                  <a:extLst>
                    <a:ext uri="{9D8B030D-6E8A-4147-A177-3AD203B41FA5}">
                      <a16:colId xmlns:a16="http://schemas.microsoft.com/office/drawing/2014/main" val="1456782252"/>
                    </a:ext>
                  </a:extLst>
                </a:gridCol>
                <a:gridCol w="2798340">
                  <a:extLst>
                    <a:ext uri="{9D8B030D-6E8A-4147-A177-3AD203B41FA5}">
                      <a16:colId xmlns:a16="http://schemas.microsoft.com/office/drawing/2014/main" val="608194836"/>
                    </a:ext>
                  </a:extLst>
                </a:gridCol>
              </a:tblGrid>
              <a:tr h="370840">
                <a:tc>
                  <a:txBody>
                    <a:bodyPr/>
                    <a:lstStyle/>
                    <a:p>
                      <a:pPr algn="ctr"/>
                      <a:r>
                        <a:rPr lang="en-US" sz="1600" dirty="0">
                          <a:latin typeface="Arial" panose="020B0604020202020204" pitchFamily="34" charset="0"/>
                          <a:cs typeface="Arial" panose="020B0604020202020204" pitchFamily="34" charset="0"/>
                        </a:rPr>
                        <a:t>Affected function</a:t>
                      </a:r>
                    </a:p>
                  </a:txBody>
                  <a:tcPr/>
                </a:tc>
                <a:tc>
                  <a:txBody>
                    <a:bodyPr/>
                    <a:lstStyle/>
                    <a:p>
                      <a:pPr algn="ctr"/>
                      <a:r>
                        <a:rPr lang="en-US" sz="1600" dirty="0">
                          <a:latin typeface="Arial" panose="020B0604020202020204" pitchFamily="34" charset="0"/>
                          <a:cs typeface="Arial" panose="020B0604020202020204" pitchFamily="34" charset="0"/>
                        </a:rPr>
                        <a:t>Approved APP indicator</a:t>
                      </a:r>
                    </a:p>
                  </a:txBody>
                  <a:tcPr/>
                </a:tc>
                <a:tc>
                  <a:txBody>
                    <a:bodyPr/>
                    <a:lstStyle/>
                    <a:p>
                      <a:pPr algn="ctr"/>
                      <a:r>
                        <a:rPr lang="en-US" sz="1600" dirty="0">
                          <a:latin typeface="Arial" panose="020B0604020202020204" pitchFamily="34" charset="0"/>
                          <a:cs typeface="Arial" panose="020B0604020202020204" pitchFamily="34" charset="0"/>
                        </a:rPr>
                        <a:t>Proposed revision</a:t>
                      </a:r>
                    </a:p>
                  </a:txBody>
                  <a:tcPr/>
                </a:tc>
                <a:extLst>
                  <a:ext uri="{0D108BD9-81ED-4DB2-BD59-A6C34878D82A}">
                    <a16:rowId xmlns:a16="http://schemas.microsoft.com/office/drawing/2014/main" val="1695079690"/>
                  </a:ext>
                </a:extLst>
              </a:tr>
              <a:tr h="370840">
                <a:tc>
                  <a:txBody>
                    <a:bodyPr/>
                    <a:lstStyle/>
                    <a:p>
                      <a:pPr marL="0"/>
                      <a:r>
                        <a:rPr lang="en-GB" sz="1600" dirty="0">
                          <a:effectLst/>
                          <a:latin typeface="Arial" panose="020B0604020202020204" pitchFamily="34" charset="0"/>
                          <a:cs typeface="Arial" panose="020B0604020202020204" pitchFamily="34" charset="0"/>
                        </a:rPr>
                        <a:t>SAASTA – NRF</a:t>
                      </a:r>
                      <a:endParaRPr lang="en-US" sz="1600" dirty="0">
                        <a:effectLst/>
                        <a:latin typeface="Arial" panose="020B0604020202020204" pitchFamily="34" charset="0"/>
                        <a:cs typeface="Arial" panose="020B0604020202020204" pitchFamily="34" charset="0"/>
                      </a:endParaRPr>
                    </a:p>
                    <a:p>
                      <a:pPr marL="0"/>
                      <a:r>
                        <a:rPr lang="en-GB"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cs typeface="Arial" panose="020B0604020202020204" pitchFamily="34" charset="0"/>
                      </a:endParaRPr>
                    </a:p>
                  </a:txBody>
                  <a:tcPr marL="68580" marR="68580" marT="0" marB="0"/>
                </a:tc>
                <a:tc rowSpan="2">
                  <a:txBody>
                    <a:bodyPr/>
                    <a:lstStyle/>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Not less than 9 initiatives promoting public awareness of and engagement with science conducted, as reflected by the reports of the NRF and other collaborating partners by 31 March 2021</a:t>
                      </a:r>
                    </a:p>
                  </a:txBody>
                  <a:tcPr marL="68580" marR="68580" marT="0" marB="0"/>
                </a:tc>
                <a:tc rowSpan="2">
                  <a:txBody>
                    <a:bodyPr/>
                    <a:lstStyle/>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Indicator is to be removed, as it will not be possible to carry activities necessary for its achievement (National Science Week, science festivals).</a:t>
                      </a:r>
                    </a:p>
                  </a:txBody>
                  <a:tcPr marL="68580" marR="68580" marT="0" marB="0"/>
                </a:tc>
                <a:extLst>
                  <a:ext uri="{0D108BD9-81ED-4DB2-BD59-A6C34878D82A}">
                    <a16:rowId xmlns:a16="http://schemas.microsoft.com/office/drawing/2014/main" val="974785860"/>
                  </a:ext>
                </a:extLst>
              </a:tr>
              <a:tr h="370840">
                <a:tc>
                  <a:txBody>
                    <a:bodyPr/>
                    <a:lstStyle/>
                    <a:p>
                      <a:pPr marL="0" marR="0">
                        <a:spcBef>
                          <a:spcPts val="0"/>
                        </a:spcBef>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National Science Week</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vMerge="1">
                  <a:txBody>
                    <a:bodyPr/>
                    <a:lstStyle/>
                    <a:p>
                      <a:endParaRPr lang="en-US"/>
                    </a:p>
                  </a:txBody>
                  <a:tcPr/>
                </a:tc>
                <a:tc vMerge="1">
                  <a:txBody>
                    <a:bodyPr/>
                    <a:lstStyle/>
                    <a:p>
                      <a:pPr marL="0" marR="0" algn="l">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4659267"/>
                  </a:ext>
                </a:extLst>
              </a:tr>
              <a:tr h="370840">
                <a:tc>
                  <a:txBody>
                    <a:bodyPr/>
                    <a:lstStyle/>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National Integrated Cyberinfrastructure System (NICIS)</a:t>
                      </a:r>
                    </a:p>
                  </a:txBody>
                  <a:tcPr marL="68580" marR="68580" marT="0" marB="0"/>
                </a:tc>
                <a:tc>
                  <a:txBody>
                    <a:bodyPr/>
                    <a:lstStyle/>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5800 Gbps total available broadband capacity provided by </a:t>
                      </a:r>
                      <a:r>
                        <a:rPr lang="en-US" sz="1600" dirty="0" err="1">
                          <a:effectLst/>
                          <a:latin typeface="Arial" panose="020B0604020202020204" pitchFamily="34" charset="0"/>
                          <a:ea typeface="Times New Roman" panose="02020603050405020304" pitchFamily="18" charset="0"/>
                          <a:cs typeface="Arial" panose="020B0604020202020204" pitchFamily="34" charset="0"/>
                        </a:rPr>
                        <a:t>SANReN</a:t>
                      </a:r>
                      <a:r>
                        <a:rPr lang="en-US" sz="1600" dirty="0">
                          <a:effectLst/>
                          <a:latin typeface="Arial" panose="020B0604020202020204" pitchFamily="34" charset="0"/>
                          <a:ea typeface="Times New Roman" panose="02020603050405020304" pitchFamily="18" charset="0"/>
                          <a:cs typeface="Arial" panose="020B0604020202020204" pitchFamily="34" charset="0"/>
                        </a:rPr>
                        <a:t> by 31 March 2021</a:t>
                      </a:r>
                    </a:p>
                  </a:txBody>
                  <a:tcPr marL="68580" marR="68580" marT="0" marB="0"/>
                </a:tc>
                <a:tc>
                  <a:txBody>
                    <a:bodyPr/>
                    <a:lstStyle/>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5000 Gbps total available broadband capacity provided by </a:t>
                      </a:r>
                      <a:r>
                        <a:rPr lang="en-US" sz="1600" dirty="0" err="1">
                          <a:effectLst/>
                          <a:latin typeface="Arial" panose="020B0604020202020204" pitchFamily="34" charset="0"/>
                          <a:ea typeface="Times New Roman" panose="02020603050405020304" pitchFamily="18" charset="0"/>
                          <a:cs typeface="Arial" panose="020B0604020202020204" pitchFamily="34" charset="0"/>
                        </a:rPr>
                        <a:t>SANReN</a:t>
                      </a:r>
                      <a:r>
                        <a:rPr lang="en-US" sz="1600" dirty="0">
                          <a:effectLst/>
                          <a:latin typeface="Arial" panose="020B0604020202020204" pitchFamily="34" charset="0"/>
                          <a:ea typeface="Times New Roman" panose="02020603050405020304" pitchFamily="18" charset="0"/>
                          <a:cs typeface="Arial" panose="020B0604020202020204" pitchFamily="34" charset="0"/>
                        </a:rPr>
                        <a:t> by 31 March 2021</a:t>
                      </a:r>
                    </a:p>
                  </a:txBody>
                  <a:tcPr marL="68580" marR="68580" marT="0" marB="0"/>
                </a:tc>
                <a:extLst>
                  <a:ext uri="{0D108BD9-81ED-4DB2-BD59-A6C34878D82A}">
                    <a16:rowId xmlns:a16="http://schemas.microsoft.com/office/drawing/2014/main" val="429362292"/>
                  </a:ext>
                </a:extLst>
              </a:tr>
            </a:tbl>
          </a:graphicData>
        </a:graphic>
      </p:graphicFrame>
      <p:sp>
        <p:nvSpPr>
          <p:cNvPr id="3" name="Slide Number Placeholder 2">
            <a:extLst>
              <a:ext uri="{FF2B5EF4-FFF2-40B4-BE49-F238E27FC236}">
                <a16:creationId xmlns:a16="http://schemas.microsoft.com/office/drawing/2014/main" id="{49851E1E-F463-4EE3-9ADB-CC9C54BCF960}"/>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19</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6323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5" y="99125"/>
            <a:ext cx="8423497" cy="456685"/>
          </a:xfrm>
        </p:spPr>
        <p:txBody>
          <a:bodyPr>
            <a:noAutofit/>
          </a:bodyPr>
          <a:lstStyle/>
          <a:p>
            <a:r>
              <a:rPr lang="en-US" sz="3200" b="1" dirty="0"/>
              <a:t>Programme 5: Socio-economic Innovation Partnerships</a:t>
            </a:r>
          </a:p>
        </p:txBody>
      </p:sp>
      <p:graphicFrame>
        <p:nvGraphicFramePr>
          <p:cNvPr id="6" name="Table 5">
            <a:extLst>
              <a:ext uri="{FF2B5EF4-FFF2-40B4-BE49-F238E27FC236}">
                <a16:creationId xmlns:a16="http://schemas.microsoft.com/office/drawing/2014/main" id="{9E78BAD4-5DD9-4D4A-A67D-3E56F3E3AEA2}"/>
              </a:ext>
            </a:extLst>
          </p:cNvPr>
          <p:cNvGraphicFramePr>
            <a:graphicFrameLocks noGrp="1"/>
          </p:cNvGraphicFramePr>
          <p:nvPr/>
        </p:nvGraphicFramePr>
        <p:xfrm>
          <a:off x="377603" y="1195279"/>
          <a:ext cx="8309197" cy="4968240"/>
        </p:xfrm>
        <a:graphic>
          <a:graphicData uri="http://schemas.openxmlformats.org/drawingml/2006/table">
            <a:tbl>
              <a:tblPr firstRow="1" bandRow="1">
                <a:tableStyleId>{5C22544A-7EE6-4342-B048-85BDC9FD1C3A}</a:tableStyleId>
              </a:tblPr>
              <a:tblGrid>
                <a:gridCol w="1580224">
                  <a:extLst>
                    <a:ext uri="{9D8B030D-6E8A-4147-A177-3AD203B41FA5}">
                      <a16:colId xmlns:a16="http://schemas.microsoft.com/office/drawing/2014/main" val="4284796245"/>
                    </a:ext>
                  </a:extLst>
                </a:gridCol>
                <a:gridCol w="3385698">
                  <a:extLst>
                    <a:ext uri="{9D8B030D-6E8A-4147-A177-3AD203B41FA5}">
                      <a16:colId xmlns:a16="http://schemas.microsoft.com/office/drawing/2014/main" val="1456782252"/>
                    </a:ext>
                  </a:extLst>
                </a:gridCol>
                <a:gridCol w="3343275">
                  <a:extLst>
                    <a:ext uri="{9D8B030D-6E8A-4147-A177-3AD203B41FA5}">
                      <a16:colId xmlns:a16="http://schemas.microsoft.com/office/drawing/2014/main" val="608194836"/>
                    </a:ext>
                  </a:extLst>
                </a:gridCol>
              </a:tblGrid>
              <a:tr h="370840">
                <a:tc>
                  <a:txBody>
                    <a:bodyPr/>
                    <a:lstStyle/>
                    <a:p>
                      <a:pPr algn="l"/>
                      <a:r>
                        <a:rPr lang="en-US" sz="1600" dirty="0">
                          <a:latin typeface="Arial" panose="020B0604020202020204" pitchFamily="34" charset="0"/>
                          <a:cs typeface="Arial" panose="020B0604020202020204" pitchFamily="34" charset="0"/>
                        </a:rPr>
                        <a:t>Affected function</a:t>
                      </a:r>
                    </a:p>
                  </a:txBody>
                  <a:tcPr/>
                </a:tc>
                <a:tc>
                  <a:txBody>
                    <a:bodyPr/>
                    <a:lstStyle/>
                    <a:p>
                      <a:pPr algn="l"/>
                      <a:r>
                        <a:rPr lang="en-US" sz="1600" dirty="0">
                          <a:latin typeface="Arial" panose="020B0604020202020204" pitchFamily="34" charset="0"/>
                          <a:cs typeface="Arial" panose="020B0604020202020204" pitchFamily="34" charset="0"/>
                        </a:rPr>
                        <a:t>Approved APP indicator</a:t>
                      </a:r>
                    </a:p>
                  </a:txBody>
                  <a:tcPr/>
                </a:tc>
                <a:tc>
                  <a:txBody>
                    <a:bodyPr/>
                    <a:lstStyle/>
                    <a:p>
                      <a:pPr algn="l"/>
                      <a:r>
                        <a:rPr lang="en-US" sz="1600" dirty="0">
                          <a:latin typeface="Arial" panose="020B0604020202020204" pitchFamily="34" charset="0"/>
                          <a:cs typeface="Arial" panose="020B0604020202020204" pitchFamily="34" charset="0"/>
                        </a:rPr>
                        <a:t>Proposed revision</a:t>
                      </a:r>
                    </a:p>
                  </a:txBody>
                  <a:tcPr/>
                </a:tc>
                <a:extLst>
                  <a:ext uri="{0D108BD9-81ED-4DB2-BD59-A6C34878D82A}">
                    <a16:rowId xmlns:a16="http://schemas.microsoft.com/office/drawing/2014/main" val="1695079690"/>
                  </a:ext>
                </a:extLst>
              </a:tr>
              <a:tr h="397300">
                <a:tc rowSpan="2">
                  <a:txBody>
                    <a:bodyPr/>
                    <a:lstStyle/>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Mining Research and Development </a:t>
                      </a:r>
                    </a:p>
                  </a:txBody>
                  <a:tcPr marL="68580" marR="68580" marT="0" marB="0"/>
                </a:tc>
                <a:tc>
                  <a:txBody>
                    <a:bodyPr/>
                    <a:lstStyle/>
                    <a:p>
                      <a:pPr marL="21590" marR="0" algn="l">
                        <a:spcBef>
                          <a:spcPts val="4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least  </a:t>
                      </a:r>
                      <a:r>
                        <a:rPr lang="en-US" sz="1600" dirty="0">
                          <a:effectLst/>
                          <a:latin typeface="Arial" panose="020B0604020202020204" pitchFamily="34" charset="0"/>
                          <a:ea typeface="Times New Roman" panose="02020603050405020304" pitchFamily="18" charset="0"/>
                          <a:cs typeface="Arial" panose="020B0604020202020204" pitchFamily="34" charset="0"/>
                        </a:rPr>
                        <a:t>392 honours</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master's and doctoral students fully funded or co-funded in designated niche areas (advanced manufacturing, aerospace, chemicals, mining, advanced metals, ICTs, the Industry Innovation Programme – incl. the Sector Innovation Fund and the green economy) 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1590" marR="0" algn="l">
                        <a:spcBef>
                          <a:spcPts val="4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least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313 </a:t>
                      </a:r>
                      <a:r>
                        <a:rPr lang="en-US" sz="1600" dirty="0">
                          <a:effectLst/>
                          <a:latin typeface="Arial" panose="020B0604020202020204" pitchFamily="34" charset="0"/>
                          <a:ea typeface="Times New Roman" panose="02020603050405020304" pitchFamily="18" charset="0"/>
                          <a:cs typeface="Arial" panose="020B0604020202020204" pitchFamily="34" charset="0"/>
                        </a:rPr>
                        <a:t>honours</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master's and doctoral students fully funded or co-funded in designated niche areas (advanced manufacturing, aerospace, chemicals, mining, advanced metals, ICTs, the Industry Innovation Programme – incl. the Sector Innovation Fund and the green economy) 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094457215"/>
                  </a:ext>
                </a:extLst>
              </a:tr>
              <a:tr h="370840">
                <a:tc vMerge="1">
                  <a:txBody>
                    <a:bodyPr/>
                    <a:lstStyle/>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1590" marR="0" algn="l">
                        <a:spcBef>
                          <a:spcPts val="4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least 70 industrially </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relevant knowledge and innovation products (patents, prototypes, technology demonstrators or technology transfer packages) added to the industrial development and green economy IP portfolio 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21590" marR="0" algn="l">
                        <a:spcBef>
                          <a:spcPts val="4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t>
                      </a:r>
                      <a:r>
                        <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least 42 industrially </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relevant knowledge and innovation products (patents, prototypes, technology</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21590" marR="0" algn="l">
                        <a:spcBef>
                          <a:spcPts val="40"/>
                        </a:spcBef>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demonstrators or technology transfer packages) added to the industrial development and green economy IP portfolio by 31 March 2021</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74785860"/>
                  </a:ext>
                </a:extLst>
              </a:tr>
            </a:tbl>
          </a:graphicData>
        </a:graphic>
      </p:graphicFrame>
      <p:sp>
        <p:nvSpPr>
          <p:cNvPr id="3" name="Slide Number Placeholder 2">
            <a:extLst>
              <a:ext uri="{FF2B5EF4-FFF2-40B4-BE49-F238E27FC236}">
                <a16:creationId xmlns:a16="http://schemas.microsoft.com/office/drawing/2014/main" id="{4ABE0C59-9112-4DE3-9E29-0956D56A44F2}"/>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20</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8318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32D9D-AE91-6745-BC05-0464D7BA492B}"/>
              </a:ext>
            </a:extLst>
          </p:cNvPr>
          <p:cNvSpPr>
            <a:spLocks noGrp="1"/>
          </p:cNvSpPr>
          <p:nvPr>
            <p:ph type="title"/>
          </p:nvPr>
        </p:nvSpPr>
        <p:spPr>
          <a:xfrm>
            <a:off x="835684" y="259422"/>
            <a:ext cx="5382000" cy="456685"/>
          </a:xfrm>
        </p:spPr>
        <p:txBody>
          <a:bodyPr>
            <a:noAutofit/>
          </a:bodyPr>
          <a:lstStyle/>
          <a:p>
            <a:r>
              <a:rPr lang="en-US" sz="3200" b="1" dirty="0"/>
              <a:t>Conclusion</a:t>
            </a:r>
          </a:p>
        </p:txBody>
      </p:sp>
      <p:sp>
        <p:nvSpPr>
          <p:cNvPr id="3" name="Content Placeholder 2">
            <a:extLst>
              <a:ext uri="{FF2B5EF4-FFF2-40B4-BE49-F238E27FC236}">
                <a16:creationId xmlns:a16="http://schemas.microsoft.com/office/drawing/2014/main" id="{9456A4A1-3A0D-D840-A87D-18099DCE3C27}"/>
              </a:ext>
            </a:extLst>
          </p:cNvPr>
          <p:cNvSpPr>
            <a:spLocks noGrp="1"/>
          </p:cNvSpPr>
          <p:nvPr>
            <p:ph idx="1"/>
          </p:nvPr>
        </p:nvSpPr>
        <p:spPr>
          <a:xfrm>
            <a:off x="628650" y="1419444"/>
            <a:ext cx="7886700" cy="5316414"/>
          </a:xfrm>
        </p:spPr>
        <p:txBody>
          <a:bodyPr/>
          <a:lstStyle/>
          <a:p>
            <a:r>
              <a:rPr lang="en-US" dirty="0">
                <a:solidFill>
                  <a:schemeClr val="tx1"/>
                </a:solidFill>
              </a:rPr>
              <a:t>Trade-offs are helpful in difficult times like these.  However, with all entities challenged by these cuts, it is difficult to facilitate trade-offs.</a:t>
            </a:r>
          </a:p>
          <a:p>
            <a:r>
              <a:rPr lang="en-US" dirty="0">
                <a:solidFill>
                  <a:schemeClr val="tx1"/>
                </a:solidFill>
              </a:rPr>
              <a:t>Other government clusters and departments are facing similar severe constraints.</a:t>
            </a:r>
          </a:p>
          <a:p>
            <a:r>
              <a:rPr lang="en-US" dirty="0">
                <a:solidFill>
                  <a:schemeClr val="tx1"/>
                </a:solidFill>
              </a:rPr>
              <a:t>The Department will assess budget performance mid-year and propose further adjustments to alleviate pressure in critical areas.</a:t>
            </a:r>
          </a:p>
          <a:p>
            <a:r>
              <a:rPr lang="en-US" dirty="0">
                <a:solidFill>
                  <a:schemeClr val="tx1"/>
                </a:solidFill>
              </a:rPr>
              <a:t>As at 31 March 2020, the Department’s entities had unspent funds from previous allocations.</a:t>
            </a:r>
          </a:p>
          <a:p>
            <a:pPr marL="542925" lvl="1" indent="-361950">
              <a:buFont typeface="Courier New" panose="02070309020205020404" pitchFamily="49" charset="0"/>
              <a:buChar char="o"/>
            </a:pPr>
            <a:r>
              <a:rPr lang="en-US" dirty="0">
                <a:solidFill>
                  <a:schemeClr val="tx1"/>
                </a:solidFill>
              </a:rPr>
              <a:t>Progress on these projects will be monitored.</a:t>
            </a:r>
          </a:p>
          <a:p>
            <a:pPr marL="542925" lvl="1" indent="-361950">
              <a:buFont typeface="Courier New" panose="02070309020205020404" pitchFamily="49" charset="0"/>
              <a:buChar char="o"/>
            </a:pPr>
            <a:r>
              <a:rPr lang="en-US" dirty="0">
                <a:solidFill>
                  <a:schemeClr val="tx1"/>
                </a:solidFill>
              </a:rPr>
              <a:t>Some funds will have to be redirected to other entities or other areas severely impacted by the cuts.</a:t>
            </a:r>
          </a:p>
          <a:p>
            <a:pPr marL="542925" lvl="1" indent="-361950">
              <a:buFont typeface="Courier New" panose="02070309020205020404" pitchFamily="49" charset="0"/>
              <a:buChar char="o"/>
            </a:pPr>
            <a:r>
              <a:rPr lang="en-US" dirty="0">
                <a:solidFill>
                  <a:schemeClr val="tx1"/>
                </a:solidFill>
              </a:rPr>
              <a:t>Contractual obligations and their impact will be considered.</a:t>
            </a:r>
          </a:p>
        </p:txBody>
      </p:sp>
      <p:sp>
        <p:nvSpPr>
          <p:cNvPr id="4" name="Slide Number Placeholder 3">
            <a:extLst>
              <a:ext uri="{FF2B5EF4-FFF2-40B4-BE49-F238E27FC236}">
                <a16:creationId xmlns:a16="http://schemas.microsoft.com/office/drawing/2014/main" id="{1BE85FA6-850B-E94D-95DF-562C468D1BE8}"/>
              </a:ext>
            </a:extLst>
          </p:cNvPr>
          <p:cNvSpPr>
            <a:spLocks noGrp="1"/>
          </p:cNvSpPr>
          <p:nvPr>
            <p:ph type="sldNum" sz="quarter" idx="12"/>
          </p:nvPr>
        </p:nvSpPr>
        <p:spPr/>
        <p:txBody>
          <a:bodyPr/>
          <a:lstStyle/>
          <a:p>
            <a:fld id="{6BEAD508-187F-9C41-8168-FD791BBC9830}" type="slidenum">
              <a:rPr lang="en-US" smtClean="0">
                <a:latin typeface="Arial" panose="020B0604020202020204" pitchFamily="34" charset="0"/>
                <a:cs typeface="Arial" panose="020B0604020202020204" pitchFamily="34" charset="0"/>
              </a:rPr>
              <a:pPr/>
              <a:t>21</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9600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3D28F7B-99F0-418C-9310-8CE63D1A2A51}"/>
              </a:ext>
            </a:extLst>
          </p:cNvPr>
          <p:cNvSpPr>
            <a:spLocks noGrp="1"/>
          </p:cNvSpPr>
          <p:nvPr>
            <p:ph type="sldNum" sz="quarter" idx="12"/>
          </p:nvPr>
        </p:nvSpPr>
        <p:spPr>
          <a:xfrm>
            <a:off x="5851784" y="6293778"/>
            <a:ext cx="2743200" cy="365125"/>
          </a:xfrm>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22</a:t>
            </a:fld>
            <a:endParaRPr lang="en-US" dirty="0">
              <a:solidFill>
                <a:schemeClr val="tx1"/>
              </a:solidFill>
              <a:latin typeface="Arial" panose="020B0604020202020204" pitchFamily="34" charset="0"/>
              <a:cs typeface="Arial" panose="020B0604020202020204" pitchFamily="34" charset="0"/>
            </a:endParaRPr>
          </a:p>
        </p:txBody>
      </p:sp>
      <p:sp>
        <p:nvSpPr>
          <p:cNvPr id="11" name="Rectangle 8">
            <a:extLst>
              <a:ext uri="{FF2B5EF4-FFF2-40B4-BE49-F238E27FC236}">
                <a16:creationId xmlns:a16="http://schemas.microsoft.com/office/drawing/2014/main" id="{EF72E48E-4184-4F53-B623-7F68074C4CC6}"/>
              </a:ext>
            </a:extLst>
          </p:cNvPr>
          <p:cNvSpPr>
            <a:spLocks noGrp="1" noChangeArrowheads="1"/>
          </p:cNvSpPr>
          <p:nvPr>
            <p:ph idx="1"/>
          </p:nvPr>
        </p:nvSpPr>
        <p:spPr bwMode="auto">
          <a:xfrm>
            <a:off x="628650" y="1909449"/>
            <a:ext cx="7886700" cy="3649204"/>
          </a:xfrm>
          <a:prstGeom prst="rect">
            <a:avLst/>
          </a:prstGeom>
          <a:noFill/>
          <a:ln w="9525">
            <a:noFill/>
            <a:miter lim="800000"/>
            <a:headEnd/>
            <a:tailEnd/>
          </a:ln>
        </p:spPr>
        <p:txBody>
          <a:bodyPr wrap="square">
            <a:spAutoFit/>
          </a:bodyPr>
          <a:lstStyle/>
          <a:p>
            <a:pPr marL="0" indent="0" algn="ctr">
              <a:buNone/>
            </a:pPr>
            <a:r>
              <a:rPr lang="en-US" sz="2400" dirty="0">
                <a:solidFill>
                  <a:schemeClr val="tx1"/>
                </a:solidFill>
              </a:rPr>
              <a:t>Enkosi</a:t>
            </a:r>
          </a:p>
          <a:p>
            <a:pPr marL="0" indent="0" algn="ctr">
              <a:buNone/>
            </a:pPr>
            <a:r>
              <a:rPr lang="en-US" sz="2400" dirty="0">
                <a:solidFill>
                  <a:schemeClr val="tx1"/>
                </a:solidFill>
              </a:rPr>
              <a:t>Ha khensa</a:t>
            </a:r>
          </a:p>
          <a:p>
            <a:pPr marL="0" indent="0" algn="ctr">
              <a:buNone/>
            </a:pPr>
            <a:r>
              <a:rPr lang="en-US" sz="2400" dirty="0">
                <a:solidFill>
                  <a:schemeClr val="tx1"/>
                </a:solidFill>
              </a:rPr>
              <a:t>Re a leboga</a:t>
            </a:r>
          </a:p>
          <a:p>
            <a:pPr marL="0" indent="0" algn="ctr">
              <a:buNone/>
            </a:pPr>
            <a:r>
              <a:rPr lang="en-US" sz="2400" dirty="0">
                <a:solidFill>
                  <a:schemeClr val="tx1"/>
                </a:solidFill>
              </a:rPr>
              <a:t>Ro livhuwa</a:t>
            </a:r>
          </a:p>
          <a:p>
            <a:pPr marL="0" indent="0" algn="ctr">
              <a:buNone/>
            </a:pPr>
            <a:r>
              <a:rPr lang="en-US" sz="2400" dirty="0">
                <a:solidFill>
                  <a:schemeClr val="tx1"/>
                </a:solidFill>
              </a:rPr>
              <a:t>Dankie</a:t>
            </a:r>
          </a:p>
          <a:p>
            <a:pPr marL="0" indent="0" algn="ctr">
              <a:buNone/>
            </a:pPr>
            <a:r>
              <a:rPr lang="en-US" sz="2400" dirty="0">
                <a:solidFill>
                  <a:schemeClr val="tx1"/>
                </a:solidFill>
              </a:rPr>
              <a:t>Siyabonga</a:t>
            </a:r>
          </a:p>
          <a:p>
            <a:pPr marL="0" indent="0" algn="ctr">
              <a:buNone/>
            </a:pPr>
            <a:r>
              <a:rPr lang="en-US" sz="2400" dirty="0">
                <a:solidFill>
                  <a:schemeClr val="tx1"/>
                </a:solidFill>
              </a:rPr>
              <a:t>Siyathokoza </a:t>
            </a:r>
          </a:p>
          <a:p>
            <a:pPr marL="0" indent="0" algn="ctr">
              <a:buNone/>
            </a:pPr>
            <a:r>
              <a:rPr lang="en-US" sz="2400" dirty="0">
                <a:solidFill>
                  <a:schemeClr val="tx1"/>
                </a:solidFill>
              </a:rPr>
              <a:t>Thank you</a:t>
            </a:r>
          </a:p>
        </p:txBody>
      </p:sp>
    </p:spTree>
    <p:extLst>
      <p:ext uri="{BB962C8B-B14F-4D97-AF65-F5344CB8AC3E}">
        <p14:creationId xmlns:p14="http://schemas.microsoft.com/office/powerpoint/2010/main" val="4051621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D03C8-68D5-5E40-B352-48C008369A7C}"/>
              </a:ext>
            </a:extLst>
          </p:cNvPr>
          <p:cNvSpPr>
            <a:spLocks noGrp="1"/>
          </p:cNvSpPr>
          <p:nvPr>
            <p:ph type="title"/>
          </p:nvPr>
        </p:nvSpPr>
        <p:spPr>
          <a:xfrm>
            <a:off x="617220" y="231468"/>
            <a:ext cx="8298180" cy="683738"/>
          </a:xfrm>
        </p:spPr>
        <p:txBody>
          <a:bodyPr>
            <a:noAutofit/>
          </a:bodyPr>
          <a:lstStyle/>
          <a:p>
            <a:r>
              <a:rPr lang="en-US" sz="2800" b="1" dirty="0"/>
              <a:t>Original budget per economic classification</a:t>
            </a:r>
          </a:p>
        </p:txBody>
      </p:sp>
      <p:sp>
        <p:nvSpPr>
          <p:cNvPr id="4" name="Slide Number Placeholder 3">
            <a:extLst>
              <a:ext uri="{FF2B5EF4-FFF2-40B4-BE49-F238E27FC236}">
                <a16:creationId xmlns:a16="http://schemas.microsoft.com/office/drawing/2014/main" id="{71B4009C-4B0B-544B-A9DB-13BB75A8537A}"/>
              </a:ext>
            </a:extLst>
          </p:cNvPr>
          <p:cNvSpPr>
            <a:spLocks noGrp="1"/>
          </p:cNvSpPr>
          <p:nvPr>
            <p:ph type="sldNum" sz="quarter" idx="12"/>
          </p:nvPr>
        </p:nvSpPr>
        <p:spPr>
          <a:xfrm>
            <a:off x="5851784" y="6293778"/>
            <a:ext cx="2594986" cy="365125"/>
          </a:xfrm>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2</a:t>
            </a:fld>
            <a:endParaRPr lang="en-US" dirty="0">
              <a:solidFill>
                <a:schemeClr val="tx1"/>
              </a:solidFill>
              <a:latin typeface="Arial" panose="020B0604020202020204" pitchFamily="34" charset="0"/>
              <a:cs typeface="Arial" panose="020B0604020202020204" pitchFamily="34" charset="0"/>
            </a:endParaRPr>
          </a:p>
        </p:txBody>
      </p:sp>
      <p:graphicFrame>
        <p:nvGraphicFramePr>
          <p:cNvPr id="6" name="Content Placeholder 3">
            <a:extLst>
              <a:ext uri="{FF2B5EF4-FFF2-40B4-BE49-F238E27FC236}">
                <a16:creationId xmlns:a16="http://schemas.microsoft.com/office/drawing/2014/main" id="{5A5B0182-37A7-42C8-AF4B-AECB165CA0E3}"/>
              </a:ext>
            </a:extLst>
          </p:cNvPr>
          <p:cNvGraphicFramePr>
            <a:graphicFrameLocks/>
          </p:cNvGraphicFramePr>
          <p:nvPr>
            <p:extLst>
              <p:ext uri="{D42A27DB-BD31-4B8C-83A1-F6EECF244321}">
                <p14:modId xmlns:p14="http://schemas.microsoft.com/office/powerpoint/2010/main" val="3305993217"/>
              </p:ext>
            </p:extLst>
          </p:nvPr>
        </p:nvGraphicFramePr>
        <p:xfrm>
          <a:off x="697230" y="1652630"/>
          <a:ext cx="7749540" cy="4272702"/>
        </p:xfrm>
        <a:graphic>
          <a:graphicData uri="http://schemas.openxmlformats.org/drawingml/2006/table">
            <a:tbl>
              <a:tblPr>
                <a:tableStyleId>{5C22544A-7EE6-4342-B048-85BDC9FD1C3A}</a:tableStyleId>
              </a:tblPr>
              <a:tblGrid>
                <a:gridCol w="4453956">
                  <a:extLst>
                    <a:ext uri="{9D8B030D-6E8A-4147-A177-3AD203B41FA5}">
                      <a16:colId xmlns:a16="http://schemas.microsoft.com/office/drawing/2014/main" val="725438536"/>
                    </a:ext>
                  </a:extLst>
                </a:gridCol>
                <a:gridCol w="1856526">
                  <a:extLst>
                    <a:ext uri="{9D8B030D-6E8A-4147-A177-3AD203B41FA5}">
                      <a16:colId xmlns:a16="http://schemas.microsoft.com/office/drawing/2014/main" val="4209122709"/>
                    </a:ext>
                  </a:extLst>
                </a:gridCol>
                <a:gridCol w="1439058">
                  <a:extLst>
                    <a:ext uri="{9D8B030D-6E8A-4147-A177-3AD203B41FA5}">
                      <a16:colId xmlns:a16="http://schemas.microsoft.com/office/drawing/2014/main" val="1973192975"/>
                    </a:ext>
                  </a:extLst>
                </a:gridCol>
              </a:tblGrid>
              <a:tr h="788645">
                <a:tc>
                  <a:txBody>
                    <a:bodyPr/>
                    <a:lstStyle/>
                    <a:p>
                      <a:pPr marL="0" indent="180975" algn="l" fontAlgn="ctr"/>
                      <a:r>
                        <a:rPr lang="en-ZA" sz="1600" b="1" u="none" strike="noStrike" dirty="0">
                          <a:solidFill>
                            <a:schemeClr val="bg1"/>
                          </a:solidFill>
                          <a:effectLst/>
                          <a:latin typeface="Arial" panose="020B0604020202020204" pitchFamily="34" charset="0"/>
                          <a:cs typeface="Arial" panose="020B0604020202020204" pitchFamily="34" charset="0"/>
                        </a:rPr>
                        <a:t>Economic classification</a:t>
                      </a:r>
                      <a:endParaRPr lang="en-ZA" sz="16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solidFill>
                      <a:schemeClr val="accent1"/>
                    </a:solidFill>
                  </a:tcPr>
                </a:tc>
                <a:tc>
                  <a:txBody>
                    <a:bodyPr/>
                    <a:lstStyle/>
                    <a:p>
                      <a:pPr algn="ctr" fontAlgn="b"/>
                      <a:r>
                        <a:rPr lang="en-ZA" sz="1600" b="1" u="none" strike="noStrike" dirty="0">
                          <a:solidFill>
                            <a:schemeClr val="bg1"/>
                          </a:solidFill>
                          <a:effectLst/>
                          <a:latin typeface="Arial" panose="020B0604020202020204" pitchFamily="34" charset="0"/>
                          <a:cs typeface="Arial" panose="020B0604020202020204" pitchFamily="34" charset="0"/>
                        </a:rPr>
                        <a:t>2020/21</a:t>
                      </a:r>
                    </a:p>
                    <a:p>
                      <a:pPr algn="ctr" fontAlgn="b"/>
                      <a:r>
                        <a:rPr lang="en-ZA" sz="1600" b="1" i="0" u="none" strike="noStrike" dirty="0">
                          <a:solidFill>
                            <a:schemeClr val="bg1"/>
                          </a:solidFill>
                          <a:effectLst/>
                          <a:latin typeface="Arial" panose="020B0604020202020204" pitchFamily="34" charset="0"/>
                          <a:cs typeface="Arial" panose="020B0604020202020204" pitchFamily="34" charset="0"/>
                        </a:rPr>
                        <a:t>R’000</a:t>
                      </a:r>
                    </a:p>
                  </a:txBody>
                  <a:tcPr marL="9525" marR="9525" marT="9525" marB="0" anchor="ctr">
                    <a:solidFill>
                      <a:schemeClr val="accent1"/>
                    </a:solidFill>
                  </a:tcPr>
                </a:tc>
                <a:tc>
                  <a:txBody>
                    <a:bodyPr/>
                    <a:lstStyle/>
                    <a:p>
                      <a:pPr algn="ctr" fontAlgn="b"/>
                      <a:r>
                        <a:rPr lang="en-ZA" sz="1600" b="1" i="0" u="none" strike="noStrike" dirty="0">
                          <a:solidFill>
                            <a:schemeClr val="bg1"/>
                          </a:solidFill>
                          <a:effectLst/>
                          <a:latin typeface="Arial" panose="020B0604020202020204" pitchFamily="34" charset="0"/>
                          <a:cs typeface="Arial" panose="020B0604020202020204" pitchFamily="34" charset="0"/>
                        </a:rPr>
                        <a:t>%</a:t>
                      </a:r>
                    </a:p>
                  </a:txBody>
                  <a:tcPr marL="9525" marR="9525" marT="9525" marB="0" anchor="ctr">
                    <a:solidFill>
                      <a:schemeClr val="accent1"/>
                    </a:solidFill>
                  </a:tcPr>
                </a:tc>
                <a:extLst>
                  <a:ext uri="{0D108BD9-81ED-4DB2-BD59-A6C34878D82A}">
                    <a16:rowId xmlns:a16="http://schemas.microsoft.com/office/drawing/2014/main" val="3459856685"/>
                  </a:ext>
                </a:extLst>
              </a:tr>
              <a:tr h="685753">
                <a:tc>
                  <a:txBody>
                    <a:bodyPr/>
                    <a:lstStyle/>
                    <a:p>
                      <a:pPr marL="0" indent="180975" algn="l" fontAlgn="b"/>
                      <a:r>
                        <a:rPr lang="en-ZA" sz="1600" u="none" strike="noStrike" dirty="0">
                          <a:solidFill>
                            <a:schemeClr val="tx1"/>
                          </a:solidFill>
                          <a:effectLst/>
                          <a:latin typeface="Arial" panose="020B0604020202020204" pitchFamily="34" charset="0"/>
                          <a:cs typeface="Arial" panose="020B0604020202020204" pitchFamily="34" charset="0"/>
                        </a:rPr>
                        <a:t>Compensation of employees</a:t>
                      </a:r>
                    </a:p>
                    <a:p>
                      <a:pPr marL="0" indent="180975" algn="l" fontAlgn="b"/>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tc>
                  <a:txBody>
                    <a:bodyPr/>
                    <a:lstStyle/>
                    <a:p>
                      <a:pPr algn="r" defTabSz="403225" fontAlgn="b">
                        <a:tabLst>
                          <a:tab pos="630238" algn="l"/>
                        </a:tabLst>
                      </a:pPr>
                      <a:r>
                        <a:rPr lang="en-ZA" sz="1600" u="none" strike="noStrike" dirty="0">
                          <a:solidFill>
                            <a:schemeClr val="tx1"/>
                          </a:solidFill>
                          <a:effectLst/>
                          <a:latin typeface="Arial" panose="020B0604020202020204" pitchFamily="34" charset="0"/>
                          <a:cs typeface="Arial" panose="020B0604020202020204" pitchFamily="34" charset="0"/>
                        </a:rPr>
                        <a:t>                </a:t>
                      </a:r>
                    </a:p>
                    <a:p>
                      <a:pPr algn="r" defTabSz="403225" fontAlgn="b">
                        <a:tabLst>
                          <a:tab pos="630238" algn="l"/>
                        </a:tabLst>
                      </a:pPr>
                      <a:r>
                        <a:rPr lang="en-ZA" sz="1600" u="none" strike="noStrike" dirty="0">
                          <a:solidFill>
                            <a:schemeClr val="tx1"/>
                          </a:solidFill>
                          <a:effectLst/>
                          <a:latin typeface="Arial" panose="020B0604020202020204" pitchFamily="34" charset="0"/>
                          <a:cs typeface="Arial" panose="020B0604020202020204" pitchFamily="34" charset="0"/>
                        </a:rPr>
                        <a:t>421 993</a:t>
                      </a:r>
                    </a:p>
                    <a:p>
                      <a:pPr algn="r" defTabSz="403225" fontAlgn="b">
                        <a:tabLst>
                          <a:tab pos="630238" algn="l"/>
                        </a:tabLst>
                      </a:pPr>
                      <a:r>
                        <a:rPr lang="en-ZA" sz="1600" u="none" strike="noStrike" dirty="0">
                          <a:solidFill>
                            <a:schemeClr val="tx1"/>
                          </a:solidFill>
                          <a:effectLst/>
                          <a:latin typeface="Arial" panose="020B0604020202020204" pitchFamily="34" charset="0"/>
                          <a:cs typeface="Arial" panose="020B0604020202020204" pitchFamily="34" charset="0"/>
                        </a:rPr>
                        <a:t> </a:t>
                      </a:r>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en-ZA" sz="1600" b="0" i="0" u="none" strike="noStrike" dirty="0">
                          <a:solidFill>
                            <a:schemeClr val="tx1"/>
                          </a:solidFill>
                          <a:effectLst/>
                          <a:latin typeface="Arial" panose="020B0604020202020204" pitchFamily="34" charset="0"/>
                          <a:cs typeface="Arial" panose="020B0604020202020204" pitchFamily="34" charset="0"/>
                        </a:rPr>
                        <a:t>4,8%</a:t>
                      </a:r>
                    </a:p>
                    <a:p>
                      <a:pPr algn="ctr" fontAlgn="b"/>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1571848896"/>
                  </a:ext>
                </a:extLst>
              </a:tr>
              <a:tr h="685753">
                <a:tc>
                  <a:txBody>
                    <a:bodyPr/>
                    <a:lstStyle/>
                    <a:p>
                      <a:pPr marL="0" indent="180975" algn="l" fontAlgn="b"/>
                      <a:r>
                        <a:rPr lang="en-ZA" sz="1600" u="none" strike="noStrike" dirty="0">
                          <a:solidFill>
                            <a:schemeClr val="tx1"/>
                          </a:solidFill>
                          <a:effectLst/>
                          <a:latin typeface="Arial" panose="020B0604020202020204" pitchFamily="34" charset="0"/>
                          <a:cs typeface="Arial" panose="020B0604020202020204" pitchFamily="34" charset="0"/>
                        </a:rPr>
                        <a:t>Goods and services</a:t>
                      </a:r>
                    </a:p>
                    <a:p>
                      <a:pPr marL="0" indent="180975" algn="l" fontAlgn="b"/>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20000"/>
                        <a:lumOff val="80000"/>
                      </a:schemeClr>
                    </a:solidFill>
                  </a:tcPr>
                </a:tc>
                <a:tc>
                  <a:txBody>
                    <a:bodyPr/>
                    <a:lstStyle/>
                    <a:p>
                      <a:pPr algn="r" fontAlgn="b"/>
                      <a:r>
                        <a:rPr lang="en-ZA" sz="1600" u="none" strike="noStrike" dirty="0">
                          <a:solidFill>
                            <a:schemeClr val="tx1"/>
                          </a:solidFill>
                          <a:effectLst/>
                          <a:latin typeface="Arial" panose="020B0604020202020204" pitchFamily="34" charset="0"/>
                          <a:cs typeface="Arial" panose="020B0604020202020204" pitchFamily="34" charset="0"/>
                        </a:rPr>
                        <a:t>                 210 478</a:t>
                      </a:r>
                    </a:p>
                    <a:p>
                      <a:pPr algn="r" fontAlgn="b"/>
                      <a:r>
                        <a:rPr lang="en-ZA" sz="1600" u="none" strike="noStrike" dirty="0">
                          <a:solidFill>
                            <a:schemeClr val="tx1"/>
                          </a:solidFill>
                          <a:effectLst/>
                          <a:latin typeface="Arial" panose="020B0604020202020204" pitchFamily="34" charset="0"/>
                          <a:cs typeface="Arial" panose="020B0604020202020204" pitchFamily="34" charset="0"/>
                        </a:rPr>
                        <a:t> </a:t>
                      </a:r>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fontAlgn="b"/>
                      <a:r>
                        <a:rPr lang="en-ZA" sz="1600" b="0" i="0" u="none" strike="noStrike" dirty="0">
                          <a:solidFill>
                            <a:schemeClr val="tx1"/>
                          </a:solidFill>
                          <a:effectLst/>
                          <a:latin typeface="Arial" panose="020B0604020202020204" pitchFamily="34" charset="0"/>
                          <a:cs typeface="Arial" panose="020B0604020202020204" pitchFamily="34" charset="0"/>
                        </a:rPr>
                        <a:t>2,4%</a:t>
                      </a:r>
                    </a:p>
                    <a:p>
                      <a:pPr algn="ctr" fontAlgn="b"/>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2383750751"/>
                  </a:ext>
                </a:extLst>
              </a:tr>
              <a:tr h="685753">
                <a:tc>
                  <a:txBody>
                    <a:bodyPr/>
                    <a:lstStyle/>
                    <a:p>
                      <a:pPr marL="0" indent="180975" algn="l" fontAlgn="b"/>
                      <a:r>
                        <a:rPr lang="en-ZA" sz="1600" u="none" strike="noStrike" dirty="0">
                          <a:solidFill>
                            <a:schemeClr val="tx1"/>
                          </a:solidFill>
                          <a:effectLst/>
                          <a:latin typeface="Arial" panose="020B0604020202020204" pitchFamily="34" charset="0"/>
                          <a:cs typeface="Arial" panose="020B0604020202020204" pitchFamily="34" charset="0"/>
                        </a:rPr>
                        <a:t>Transfers and subsidies</a:t>
                      </a:r>
                    </a:p>
                    <a:p>
                      <a:pPr marL="0" indent="180975" algn="l" fontAlgn="b"/>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en-ZA" sz="1600" u="none" strike="noStrike" dirty="0">
                          <a:solidFill>
                            <a:schemeClr val="tx1"/>
                          </a:solidFill>
                          <a:effectLst/>
                          <a:latin typeface="Arial" panose="020B0604020202020204" pitchFamily="34" charset="0"/>
                          <a:cs typeface="Arial" panose="020B0604020202020204" pitchFamily="34" charset="0"/>
                        </a:rPr>
                        <a:t>             8 162 158</a:t>
                      </a:r>
                    </a:p>
                    <a:p>
                      <a:pPr algn="r" fontAlgn="b"/>
                      <a:r>
                        <a:rPr lang="en-ZA" sz="1600" u="none" strike="noStrike" dirty="0">
                          <a:solidFill>
                            <a:schemeClr val="tx1"/>
                          </a:solidFill>
                          <a:effectLst/>
                          <a:latin typeface="Arial" panose="020B0604020202020204" pitchFamily="34" charset="0"/>
                          <a:cs typeface="Arial" panose="020B0604020202020204" pitchFamily="34" charset="0"/>
                        </a:rPr>
                        <a:t> </a:t>
                      </a:r>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en-ZA" sz="1600" b="0" i="0" u="none" strike="noStrike" dirty="0">
                          <a:solidFill>
                            <a:schemeClr val="tx1"/>
                          </a:solidFill>
                          <a:effectLst/>
                          <a:latin typeface="Arial" panose="020B0604020202020204" pitchFamily="34" charset="0"/>
                          <a:cs typeface="Arial" panose="020B0604020202020204" pitchFamily="34" charset="0"/>
                        </a:rPr>
                        <a:t>92,8%</a:t>
                      </a:r>
                    </a:p>
                    <a:p>
                      <a:pPr algn="ctr" fontAlgn="b"/>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2767330768"/>
                  </a:ext>
                </a:extLst>
              </a:tr>
              <a:tr h="685753">
                <a:tc>
                  <a:txBody>
                    <a:bodyPr/>
                    <a:lstStyle/>
                    <a:p>
                      <a:pPr marL="0" indent="180975" algn="l" fontAlgn="b"/>
                      <a:r>
                        <a:rPr lang="en-ZA" sz="1600" u="none" strike="noStrike" dirty="0">
                          <a:solidFill>
                            <a:schemeClr val="tx1"/>
                          </a:solidFill>
                          <a:effectLst/>
                          <a:latin typeface="Arial" panose="020B0604020202020204" pitchFamily="34" charset="0"/>
                          <a:cs typeface="Arial" panose="020B0604020202020204" pitchFamily="34" charset="0"/>
                        </a:rPr>
                        <a:t>Payments for capital assets</a:t>
                      </a:r>
                    </a:p>
                    <a:p>
                      <a:pPr marL="0" indent="180975" algn="l" fontAlgn="b"/>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20000"/>
                        <a:lumOff val="80000"/>
                      </a:schemeClr>
                    </a:solidFill>
                  </a:tcPr>
                </a:tc>
                <a:tc>
                  <a:txBody>
                    <a:bodyPr/>
                    <a:lstStyle/>
                    <a:p>
                      <a:pPr algn="r" fontAlgn="b"/>
                      <a:r>
                        <a:rPr lang="en-ZA" sz="1600" u="none" strike="noStrike" dirty="0">
                          <a:solidFill>
                            <a:schemeClr val="tx1"/>
                          </a:solidFill>
                          <a:effectLst/>
                          <a:latin typeface="Arial" panose="020B0604020202020204" pitchFamily="34" charset="0"/>
                          <a:cs typeface="Arial" panose="020B0604020202020204" pitchFamily="34" charset="0"/>
                        </a:rPr>
                        <a:t>                       2 764</a:t>
                      </a:r>
                    </a:p>
                    <a:p>
                      <a:pPr algn="r" fontAlgn="b"/>
                      <a:r>
                        <a:rPr lang="en-ZA" sz="1600" u="none" strike="noStrike" dirty="0">
                          <a:solidFill>
                            <a:schemeClr val="tx1"/>
                          </a:solidFill>
                          <a:effectLst/>
                          <a:latin typeface="Arial" panose="020B0604020202020204" pitchFamily="34" charset="0"/>
                          <a:cs typeface="Arial" panose="020B0604020202020204" pitchFamily="34" charset="0"/>
                        </a:rPr>
                        <a:t> </a:t>
                      </a:r>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20000"/>
                        <a:lumOff val="80000"/>
                      </a:schemeClr>
                    </a:solidFill>
                  </a:tcPr>
                </a:tc>
                <a:tc>
                  <a:txBody>
                    <a:bodyPr/>
                    <a:lstStyle/>
                    <a:p>
                      <a:pPr algn="ctr" fontAlgn="b"/>
                      <a:r>
                        <a:rPr lang="en-ZA" sz="1600" b="0" i="0" u="none" strike="noStrike" dirty="0">
                          <a:solidFill>
                            <a:schemeClr val="tx1"/>
                          </a:solidFill>
                          <a:effectLst/>
                          <a:latin typeface="Arial" panose="020B0604020202020204" pitchFamily="34" charset="0"/>
                          <a:cs typeface="Arial" panose="020B0604020202020204" pitchFamily="34" charset="0"/>
                        </a:rPr>
                        <a:t>0,03%</a:t>
                      </a:r>
                    </a:p>
                    <a:p>
                      <a:pPr algn="ctr" fontAlgn="b"/>
                      <a:endParaRPr lang="en-ZA"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2688732593"/>
                  </a:ext>
                </a:extLst>
              </a:tr>
              <a:tr h="685753">
                <a:tc>
                  <a:txBody>
                    <a:bodyPr/>
                    <a:lstStyle/>
                    <a:p>
                      <a:pPr marL="0" indent="180975" algn="l" fontAlgn="b"/>
                      <a:r>
                        <a:rPr lang="en-ZA" sz="1600" b="1" u="none" strike="noStrike" dirty="0">
                          <a:solidFill>
                            <a:schemeClr val="tx1"/>
                          </a:solidFill>
                          <a:effectLst/>
                          <a:latin typeface="Arial" panose="020B0604020202020204" pitchFamily="34" charset="0"/>
                          <a:cs typeface="Arial" panose="020B0604020202020204" pitchFamily="34" charset="0"/>
                        </a:rPr>
                        <a:t>Total</a:t>
                      </a:r>
                    </a:p>
                    <a:p>
                      <a:pPr marL="0" indent="180975" algn="l" fontAlgn="b"/>
                      <a:endParaRPr lang="en-ZA"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tc>
                  <a:txBody>
                    <a:bodyPr/>
                    <a:lstStyle/>
                    <a:p>
                      <a:pPr algn="r" fontAlgn="b"/>
                      <a:r>
                        <a:rPr lang="en-ZA" sz="1600" b="1" u="none" strike="noStrike" dirty="0">
                          <a:solidFill>
                            <a:schemeClr val="tx1"/>
                          </a:solidFill>
                          <a:effectLst/>
                          <a:latin typeface="Arial" panose="020B0604020202020204" pitchFamily="34" charset="0"/>
                          <a:cs typeface="Arial" panose="020B0604020202020204" pitchFamily="34" charset="0"/>
                        </a:rPr>
                        <a:t>             8 797 393</a:t>
                      </a:r>
                    </a:p>
                    <a:p>
                      <a:pPr algn="r" fontAlgn="b"/>
                      <a:r>
                        <a:rPr lang="en-ZA" sz="1600" b="1" u="none" strike="noStrike" dirty="0">
                          <a:solidFill>
                            <a:schemeClr val="tx1"/>
                          </a:solidFill>
                          <a:effectLst/>
                          <a:latin typeface="Arial" panose="020B0604020202020204" pitchFamily="34" charset="0"/>
                          <a:cs typeface="Arial" panose="020B0604020202020204" pitchFamily="34" charset="0"/>
                        </a:rPr>
                        <a:t> </a:t>
                      </a:r>
                      <a:endParaRPr lang="en-ZA"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tc>
                  <a:txBody>
                    <a:bodyPr/>
                    <a:lstStyle/>
                    <a:p>
                      <a:pPr algn="ctr" fontAlgn="b"/>
                      <a:r>
                        <a:rPr lang="en-ZA" sz="1600" b="1" i="0" u="none" strike="noStrike" dirty="0">
                          <a:solidFill>
                            <a:schemeClr val="tx1"/>
                          </a:solidFill>
                          <a:effectLst/>
                          <a:latin typeface="Arial" panose="020B0604020202020204" pitchFamily="34" charset="0"/>
                          <a:cs typeface="Arial" panose="020B0604020202020204" pitchFamily="34" charset="0"/>
                        </a:rPr>
                        <a:t>100%</a:t>
                      </a:r>
                    </a:p>
                    <a:p>
                      <a:pPr algn="ctr" fontAlgn="b"/>
                      <a:endParaRPr lang="en-ZA"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4130400346"/>
                  </a:ext>
                </a:extLst>
              </a:tr>
            </a:tbl>
          </a:graphicData>
        </a:graphic>
      </p:graphicFrame>
    </p:spTree>
    <p:extLst>
      <p:ext uri="{BB962C8B-B14F-4D97-AF65-F5344CB8AC3E}">
        <p14:creationId xmlns:p14="http://schemas.microsoft.com/office/powerpoint/2010/main" val="3597931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1BEC3-DBD6-0C4F-80DE-B545784E8CAE}"/>
              </a:ext>
            </a:extLst>
          </p:cNvPr>
          <p:cNvSpPr>
            <a:spLocks noGrp="1"/>
          </p:cNvSpPr>
          <p:nvPr>
            <p:ph type="title"/>
          </p:nvPr>
        </p:nvSpPr>
        <p:spPr>
          <a:xfrm>
            <a:off x="594360" y="243822"/>
            <a:ext cx="7623810" cy="456685"/>
          </a:xfrm>
        </p:spPr>
        <p:txBody>
          <a:bodyPr>
            <a:noAutofit/>
          </a:bodyPr>
          <a:lstStyle/>
          <a:p>
            <a:r>
              <a:rPr lang="en-US" sz="2800" b="1" dirty="0"/>
              <a:t>Original MTEF allocation to public entities</a:t>
            </a:r>
          </a:p>
        </p:txBody>
      </p:sp>
      <p:graphicFrame>
        <p:nvGraphicFramePr>
          <p:cNvPr id="4" name="Content Placeholder 3">
            <a:extLst>
              <a:ext uri="{FF2B5EF4-FFF2-40B4-BE49-F238E27FC236}">
                <a16:creationId xmlns:a16="http://schemas.microsoft.com/office/drawing/2014/main" id="{5240ECD1-B28E-D04B-8AA7-2F9886DE47E3}"/>
              </a:ext>
            </a:extLst>
          </p:cNvPr>
          <p:cNvGraphicFramePr>
            <a:graphicFrameLocks noGrp="1"/>
          </p:cNvGraphicFramePr>
          <p:nvPr>
            <p:ph idx="1"/>
            <p:extLst>
              <p:ext uri="{D42A27DB-BD31-4B8C-83A1-F6EECF244321}">
                <p14:modId xmlns:p14="http://schemas.microsoft.com/office/powerpoint/2010/main" val="2973575261"/>
              </p:ext>
            </p:extLst>
          </p:nvPr>
        </p:nvGraphicFramePr>
        <p:xfrm>
          <a:off x="594360" y="1168979"/>
          <a:ext cx="7934967" cy="5074577"/>
        </p:xfrm>
        <a:graphic>
          <a:graphicData uri="http://schemas.openxmlformats.org/drawingml/2006/table">
            <a:tbl>
              <a:tblPr>
                <a:tableStyleId>{5C22544A-7EE6-4342-B048-85BDC9FD1C3A}</a:tableStyleId>
              </a:tblPr>
              <a:tblGrid>
                <a:gridCol w="4276381">
                  <a:extLst>
                    <a:ext uri="{9D8B030D-6E8A-4147-A177-3AD203B41FA5}">
                      <a16:colId xmlns:a16="http://schemas.microsoft.com/office/drawing/2014/main" val="484302081"/>
                    </a:ext>
                  </a:extLst>
                </a:gridCol>
                <a:gridCol w="1883742">
                  <a:extLst>
                    <a:ext uri="{9D8B030D-6E8A-4147-A177-3AD203B41FA5}">
                      <a16:colId xmlns:a16="http://schemas.microsoft.com/office/drawing/2014/main" val="564810968"/>
                    </a:ext>
                  </a:extLst>
                </a:gridCol>
                <a:gridCol w="1774844">
                  <a:extLst>
                    <a:ext uri="{9D8B030D-6E8A-4147-A177-3AD203B41FA5}">
                      <a16:colId xmlns:a16="http://schemas.microsoft.com/office/drawing/2014/main" val="2664252392"/>
                    </a:ext>
                  </a:extLst>
                </a:gridCol>
              </a:tblGrid>
              <a:tr h="645744">
                <a:tc>
                  <a:txBody>
                    <a:bodyPr/>
                    <a:lstStyle/>
                    <a:p>
                      <a:pPr>
                        <a:lnSpc>
                          <a:spcPct val="150000"/>
                        </a:lnSpc>
                        <a:spcAft>
                          <a:spcPts val="0"/>
                        </a:spcAft>
                      </a:pPr>
                      <a:r>
                        <a:rPr lang="en-US" sz="1600" b="1" dirty="0">
                          <a:solidFill>
                            <a:schemeClr val="bg1"/>
                          </a:solidFill>
                          <a:effectLst/>
                          <a:latin typeface="Arial" panose="020B0604020202020204" pitchFamily="34" charset="0"/>
                          <a:cs typeface="Arial" panose="020B0604020202020204" pitchFamily="34" charset="0"/>
                        </a:rPr>
                        <a:t> Institution</a:t>
                      </a:r>
                      <a:endPar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1"/>
                    </a:solidFill>
                  </a:tcPr>
                </a:tc>
                <a:tc>
                  <a:txBody>
                    <a:bodyPr/>
                    <a:lstStyle/>
                    <a:p>
                      <a:pPr algn="ctr">
                        <a:lnSpc>
                          <a:spcPct val="150000"/>
                        </a:lnSpc>
                        <a:spcAft>
                          <a:spcPts val="0"/>
                        </a:spcAft>
                      </a:pPr>
                      <a:r>
                        <a:rPr lang="en-US" sz="1600" b="1" dirty="0">
                          <a:solidFill>
                            <a:schemeClr val="bg1"/>
                          </a:solidFill>
                          <a:effectLst/>
                          <a:latin typeface="Arial" panose="020B0604020202020204" pitchFamily="34" charset="0"/>
                          <a:cs typeface="Arial" panose="020B0604020202020204" pitchFamily="34" charset="0"/>
                        </a:rPr>
                        <a:t>2020/21</a:t>
                      </a:r>
                      <a:endParaRPr lang="en-ZA" sz="1600" b="1" dirty="0">
                        <a:solidFill>
                          <a:schemeClr val="bg1"/>
                        </a:solidFill>
                        <a:effectLst/>
                        <a:latin typeface="Arial" panose="020B0604020202020204" pitchFamily="34" charset="0"/>
                        <a:cs typeface="Arial" panose="020B0604020202020204" pitchFamily="34" charset="0"/>
                      </a:endParaRPr>
                    </a:p>
                    <a:p>
                      <a:pPr algn="ctr">
                        <a:lnSpc>
                          <a:spcPct val="150000"/>
                        </a:lnSpc>
                        <a:spcAft>
                          <a:spcPts val="0"/>
                        </a:spcAft>
                      </a:pPr>
                      <a:r>
                        <a:rPr lang="en-US" sz="1600" b="1" dirty="0">
                          <a:solidFill>
                            <a:schemeClr val="bg1"/>
                          </a:solidFill>
                          <a:effectLst/>
                          <a:latin typeface="Arial" panose="020B0604020202020204" pitchFamily="34" charset="0"/>
                          <a:cs typeface="Arial" panose="020B0604020202020204" pitchFamily="34" charset="0"/>
                        </a:rPr>
                        <a:t>R’000</a:t>
                      </a:r>
                      <a:endPar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1"/>
                    </a:solidFill>
                  </a:tcPr>
                </a:tc>
                <a:tc>
                  <a:txBody>
                    <a:bodyPr/>
                    <a:lstStyle/>
                    <a:p>
                      <a:pPr algn="ctr">
                        <a:lnSpc>
                          <a:spcPct val="150000"/>
                        </a:lnSpc>
                        <a:spcAft>
                          <a:spcPts val="0"/>
                        </a:spcAft>
                      </a:pPr>
                      <a:r>
                        <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Percentage</a:t>
                      </a:r>
                    </a:p>
                    <a:p>
                      <a:pPr algn="ctr">
                        <a:lnSpc>
                          <a:spcPct val="150000"/>
                        </a:lnSpc>
                        <a:spcAft>
                          <a:spcPts val="0"/>
                        </a:spcAft>
                      </a:pPr>
                      <a:endParaRPr lang="en-ZA"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1"/>
                    </a:solidFill>
                  </a:tcPr>
                </a:tc>
                <a:extLst>
                  <a:ext uri="{0D108BD9-81ED-4DB2-BD59-A6C34878D82A}">
                    <a16:rowId xmlns:a16="http://schemas.microsoft.com/office/drawing/2014/main" val="2559918864"/>
                  </a:ext>
                </a:extLst>
              </a:tr>
              <a:tr h="284275">
                <a:tc>
                  <a:txBody>
                    <a:bodyPr/>
                    <a:lstStyle/>
                    <a:p>
                      <a:pPr>
                        <a:lnSpc>
                          <a:spcPct val="100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Academy of Science of South Africa</a:t>
                      </a:r>
                    </a:p>
                    <a:p>
                      <a:pPr>
                        <a:lnSpc>
                          <a:spcPct val="100000"/>
                        </a:lnSpc>
                        <a:spcAft>
                          <a:spcPts val="0"/>
                        </a:spcAft>
                      </a:pP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US" sz="1600" dirty="0">
                          <a:effectLst/>
                          <a:latin typeface="Arial" panose="020B0604020202020204" pitchFamily="34" charset="0"/>
                          <a:cs typeface="Arial" panose="020B0604020202020204" pitchFamily="34" charset="0"/>
                        </a:rPr>
                        <a:t>27 898</a:t>
                      </a:r>
                    </a:p>
                    <a:p>
                      <a:pPr algn="ctr">
                        <a:lnSpc>
                          <a:spcPct val="100000"/>
                        </a:lnSpc>
                        <a:spcAft>
                          <a:spcPts val="0"/>
                        </a:spcAft>
                      </a:pP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0,5%</a:t>
                      </a:r>
                    </a:p>
                    <a:p>
                      <a:pPr algn="ctr">
                        <a:lnSpc>
                          <a:spcPct val="100000"/>
                        </a:lnSpc>
                        <a:spcAft>
                          <a:spcPts val="0"/>
                        </a:spcAft>
                      </a:pP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extLst>
                  <a:ext uri="{0D108BD9-81ED-4DB2-BD59-A6C34878D82A}">
                    <a16:rowId xmlns:a16="http://schemas.microsoft.com/office/drawing/2014/main" val="963345372"/>
                  </a:ext>
                </a:extLst>
              </a:tr>
              <a:tr h="421999">
                <a:tc>
                  <a:txBody>
                    <a:bodyPr/>
                    <a:lstStyle/>
                    <a:p>
                      <a:pPr>
                        <a:lnSpc>
                          <a:spcPct val="100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South African National Space Agency</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US" sz="1600" dirty="0">
                          <a:effectLst/>
                          <a:latin typeface="Arial" panose="020B0604020202020204" pitchFamily="34" charset="0"/>
                          <a:cs typeface="Arial" panose="020B0604020202020204" pitchFamily="34" charset="0"/>
                        </a:rPr>
                        <a:t>182 087</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3,1%</a:t>
                      </a:r>
                    </a:p>
                  </a:txBody>
                  <a:tcPr marL="68580" marR="68580" marT="0" marB="0" anchor="b"/>
                </a:tc>
                <a:extLst>
                  <a:ext uri="{0D108BD9-81ED-4DB2-BD59-A6C34878D82A}">
                    <a16:rowId xmlns:a16="http://schemas.microsoft.com/office/drawing/2014/main" val="1337743933"/>
                  </a:ext>
                </a:extLst>
              </a:tr>
              <a:tr h="498485">
                <a:tc>
                  <a:txBody>
                    <a:bodyPr/>
                    <a:lstStyle/>
                    <a:p>
                      <a:pPr>
                        <a:lnSpc>
                          <a:spcPct val="100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Human Sciences Research Council</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GB" sz="1600" dirty="0">
                          <a:effectLst/>
                          <a:latin typeface="Arial" panose="020B0604020202020204" pitchFamily="34" charset="0"/>
                          <a:cs typeface="Arial" panose="020B0604020202020204" pitchFamily="34" charset="0"/>
                        </a:rPr>
                        <a:t>324 585</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5,5%</a:t>
                      </a:r>
                    </a:p>
                  </a:txBody>
                  <a:tcPr marL="68580" marR="68580" marT="0" marB="0" anchor="b"/>
                </a:tc>
                <a:extLst>
                  <a:ext uri="{0D108BD9-81ED-4DB2-BD59-A6C34878D82A}">
                    <a16:rowId xmlns:a16="http://schemas.microsoft.com/office/drawing/2014/main" val="2816982676"/>
                  </a:ext>
                </a:extLst>
              </a:tr>
              <a:tr h="60265">
                <a:tc>
                  <a:txBody>
                    <a:bodyPr/>
                    <a:lstStyle/>
                    <a:p>
                      <a:pPr>
                        <a:lnSpc>
                          <a:spcPct val="100000"/>
                        </a:lnSpc>
                        <a:spcAft>
                          <a:spcPts val="0"/>
                        </a:spcAft>
                      </a:pPr>
                      <a:r>
                        <a:rPr lang="en-US" sz="1600" kern="1200" dirty="0">
                          <a:solidFill>
                            <a:schemeClr val="dk1"/>
                          </a:solidFill>
                          <a:effectLst/>
                          <a:latin typeface="Arial" panose="020B0604020202020204" pitchFamily="34" charset="0"/>
                          <a:ea typeface="+mn-ea"/>
                          <a:cs typeface="Arial" panose="020B0604020202020204" pitchFamily="34" charset="0"/>
                        </a:rPr>
                        <a:t> </a:t>
                      </a:r>
                    </a:p>
                    <a:p>
                      <a:pPr>
                        <a:lnSpc>
                          <a:spcPct val="100000"/>
                        </a:lnSpc>
                        <a:spcAft>
                          <a:spcPts val="0"/>
                        </a:spcAft>
                      </a:pPr>
                      <a:r>
                        <a:rPr lang="en-US" sz="1600" kern="1200" dirty="0">
                          <a:solidFill>
                            <a:schemeClr val="dk1"/>
                          </a:solidFill>
                          <a:effectLst/>
                          <a:latin typeface="Arial" panose="020B0604020202020204" pitchFamily="34" charset="0"/>
                          <a:ea typeface="+mn-ea"/>
                          <a:cs typeface="Arial" panose="020B0604020202020204" pitchFamily="34" charset="0"/>
                        </a:rPr>
                        <a:t> Technology Innovation Agency</a:t>
                      </a:r>
                      <a:r>
                        <a:rPr lang="en-ZA" sz="1600" dirty="0">
                          <a:effectLst/>
                          <a:latin typeface="Arial" panose="020B0604020202020204" pitchFamily="34" charset="0"/>
                          <a:cs typeface="Arial" panose="020B0604020202020204" pitchFamily="34" charset="0"/>
                        </a:rPr>
                        <a:t> </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0000"/>
                        </a:lnSpc>
                        <a:spcAft>
                          <a:spcPts val="0"/>
                        </a:spcAft>
                      </a:pPr>
                      <a:r>
                        <a:rPr lang="en-US" sz="1600" dirty="0">
                          <a:effectLst/>
                          <a:latin typeface="Arial" panose="020B0604020202020204" pitchFamily="34" charset="0"/>
                          <a:cs typeface="Arial" panose="020B0604020202020204" pitchFamily="34" charset="0"/>
                        </a:rPr>
                        <a:t>455 858</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7,8%</a:t>
                      </a:r>
                    </a:p>
                  </a:txBody>
                  <a:tcPr marL="68580" marR="68580" marT="0" marB="0" anchor="b"/>
                </a:tc>
                <a:extLst>
                  <a:ext uri="{0D108BD9-81ED-4DB2-BD59-A6C34878D82A}">
                    <a16:rowId xmlns:a16="http://schemas.microsoft.com/office/drawing/2014/main" val="3298305043"/>
                  </a:ext>
                </a:extLst>
              </a:tr>
              <a:tr h="498485">
                <a:tc>
                  <a:txBody>
                    <a:bodyPr/>
                    <a:lstStyle/>
                    <a:p>
                      <a:pPr marL="0" indent="0">
                        <a:lnSpc>
                          <a:spcPct val="100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Council for Scientific and Industrial Research</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US" sz="1600" dirty="0">
                          <a:effectLst/>
                          <a:latin typeface="Arial" panose="020B0604020202020204" pitchFamily="34" charset="0"/>
                          <a:cs typeface="Arial" panose="020B0604020202020204" pitchFamily="34" charset="0"/>
                        </a:rPr>
                        <a:t>1 054 650</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18,1%</a:t>
                      </a:r>
                    </a:p>
                  </a:txBody>
                  <a:tcPr marL="68580" marR="68580" marT="0" marB="0" anchor="b"/>
                </a:tc>
                <a:extLst>
                  <a:ext uri="{0D108BD9-81ED-4DB2-BD59-A6C34878D82A}">
                    <a16:rowId xmlns:a16="http://schemas.microsoft.com/office/drawing/2014/main" val="1211693233"/>
                  </a:ext>
                </a:extLst>
              </a:tr>
              <a:tr h="498485">
                <a:tc>
                  <a:txBody>
                    <a:bodyPr/>
                    <a:lstStyle/>
                    <a:p>
                      <a:pPr marL="0" indent="0">
                        <a:lnSpc>
                          <a:spcPct val="100000"/>
                        </a:lnSpc>
                        <a:spcAft>
                          <a:spcPts val="0"/>
                        </a:spcAft>
                      </a:pP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National Research Foundation</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US" sz="1600" dirty="0">
                          <a:effectLst/>
                          <a:latin typeface="Arial" panose="020B0604020202020204" pitchFamily="34" charset="0"/>
                          <a:cs typeface="Arial" panose="020B0604020202020204" pitchFamily="34" charset="0"/>
                        </a:rPr>
                        <a:t>3 790 132</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tc>
                <a:tc>
                  <a:txBody>
                    <a:bodyPr/>
                    <a:lstStyle/>
                    <a:p>
                      <a:pPr algn="ctr">
                        <a:lnSpc>
                          <a:spcPct val="100000"/>
                        </a:lnSpc>
                        <a:spcAft>
                          <a:spcPts val="0"/>
                        </a:spcAft>
                      </a:pPr>
                      <a:r>
                        <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65%</a:t>
                      </a:r>
                    </a:p>
                  </a:txBody>
                  <a:tcPr marL="68580" marR="68580" marT="0" marB="0" anchor="b"/>
                </a:tc>
                <a:extLst>
                  <a:ext uri="{0D108BD9-81ED-4DB2-BD59-A6C34878D82A}">
                    <a16:rowId xmlns:a16="http://schemas.microsoft.com/office/drawing/2014/main" val="1814036044"/>
                  </a:ext>
                </a:extLst>
              </a:tr>
              <a:tr h="498485">
                <a:tc>
                  <a:txBody>
                    <a:bodyPr/>
                    <a:lstStyle/>
                    <a:p>
                      <a:pPr marL="0" indent="85725" algn="l" fontAlgn="b">
                        <a:lnSpc>
                          <a:spcPct val="100000"/>
                        </a:lnSpc>
                      </a:pPr>
                      <a:r>
                        <a:rPr lang="en-ZA" sz="1600" b="1" i="0" u="none" strike="noStrike" dirty="0">
                          <a:solidFill>
                            <a:srgbClr val="000000"/>
                          </a:solidFill>
                          <a:effectLst/>
                          <a:latin typeface="Arial" panose="020B0604020202020204" pitchFamily="34" charset="0"/>
                          <a:cs typeface="Arial" panose="020B0604020202020204" pitchFamily="34" charset="0"/>
                        </a:rPr>
                        <a:t>Total</a:t>
                      </a:r>
                    </a:p>
                  </a:txBody>
                  <a:tcPr marL="9525" marR="9525" marT="9525" marB="0" anchor="b"/>
                </a:tc>
                <a:tc>
                  <a:txBody>
                    <a:bodyPr/>
                    <a:lstStyle/>
                    <a:p>
                      <a:pPr algn="ctr" fontAlgn="ctr">
                        <a:lnSpc>
                          <a:spcPct val="100000"/>
                        </a:lnSpc>
                      </a:pPr>
                      <a:r>
                        <a:rPr lang="en-ZA" sz="1600" b="1" i="0" u="none" strike="noStrike" dirty="0">
                          <a:solidFill>
                            <a:srgbClr val="000000"/>
                          </a:solidFill>
                          <a:effectLst/>
                          <a:latin typeface="Arial" panose="020B0604020202020204" pitchFamily="34" charset="0"/>
                          <a:cs typeface="Arial" panose="020B0604020202020204" pitchFamily="34" charset="0"/>
                        </a:rPr>
                        <a:t>5 835 210</a:t>
                      </a:r>
                    </a:p>
                  </a:txBody>
                  <a:tcPr marL="9525" marR="9525" marT="9525" marB="0" anchor="b"/>
                </a:tc>
                <a:tc>
                  <a:txBody>
                    <a:bodyPr/>
                    <a:lstStyle/>
                    <a:p>
                      <a:pPr algn="ctr" fontAlgn="ctr">
                        <a:lnSpc>
                          <a:spcPct val="100000"/>
                        </a:lnSpc>
                      </a:pPr>
                      <a:r>
                        <a:rPr lang="en-ZA" sz="1600" b="1" i="0" u="none" strike="noStrike" dirty="0">
                          <a:solidFill>
                            <a:srgbClr val="000000"/>
                          </a:solidFill>
                          <a:effectLst/>
                          <a:latin typeface="Arial" panose="020B0604020202020204" pitchFamily="34" charset="0"/>
                          <a:cs typeface="Arial" panose="020B0604020202020204" pitchFamily="34" charset="0"/>
                        </a:rPr>
                        <a:t>100%</a:t>
                      </a:r>
                    </a:p>
                  </a:txBody>
                  <a:tcPr marL="9525" marR="9525" marT="9525" marB="0" anchor="b"/>
                </a:tc>
                <a:extLst>
                  <a:ext uri="{0D108BD9-81ED-4DB2-BD59-A6C34878D82A}">
                    <a16:rowId xmlns:a16="http://schemas.microsoft.com/office/drawing/2014/main" val="3530276511"/>
                  </a:ext>
                </a:extLst>
              </a:tr>
              <a:tr h="498485">
                <a:tc>
                  <a:txBody>
                    <a:bodyPr/>
                    <a:lstStyle/>
                    <a:p>
                      <a:pPr marL="0" indent="85725" algn="l" fontAlgn="ctr">
                        <a:lnSpc>
                          <a:spcPct val="100000"/>
                        </a:lnSpc>
                      </a:pPr>
                      <a:r>
                        <a:rPr lang="en-ZA" sz="1400" b="0" i="1" u="none" strike="noStrike" dirty="0">
                          <a:solidFill>
                            <a:schemeClr val="tx1">
                              <a:lumMod val="95000"/>
                              <a:lumOff val="5000"/>
                            </a:schemeClr>
                          </a:solidFill>
                          <a:effectLst/>
                          <a:latin typeface="Arial" panose="020B0604020202020204" pitchFamily="34" charset="0"/>
                          <a:cs typeface="Arial" panose="020B0604020202020204" pitchFamily="34" charset="0"/>
                        </a:rPr>
                        <a:t>Percentage of Department’s total budget</a:t>
                      </a:r>
                    </a:p>
                  </a:txBody>
                  <a:tcPr marL="9525" marR="9525" marT="9525" marB="0" anchor="ctr"/>
                </a:tc>
                <a:tc>
                  <a:txBody>
                    <a:bodyPr/>
                    <a:lstStyle/>
                    <a:p>
                      <a:pPr algn="ctr" fontAlgn="b">
                        <a:lnSpc>
                          <a:spcPct val="100000"/>
                        </a:lnSpc>
                      </a:pPr>
                      <a:r>
                        <a:rPr lang="en-ZA" sz="1400" b="0" i="1" u="none" strike="noStrike" kern="1200" dirty="0">
                          <a:solidFill>
                            <a:schemeClr val="tx1">
                              <a:lumMod val="95000"/>
                              <a:lumOff val="5000"/>
                            </a:schemeClr>
                          </a:solidFill>
                          <a:effectLst/>
                          <a:latin typeface="Arial" panose="020B0604020202020204" pitchFamily="34" charset="0"/>
                          <a:ea typeface="+mn-ea"/>
                          <a:cs typeface="Arial" panose="020B0604020202020204" pitchFamily="34" charset="0"/>
                        </a:rPr>
                        <a:t>66%</a:t>
                      </a:r>
                    </a:p>
                    <a:p>
                      <a:pPr algn="ctr" fontAlgn="b">
                        <a:lnSpc>
                          <a:spcPct val="100000"/>
                        </a:lnSpc>
                      </a:pPr>
                      <a:endParaRPr lang="en-ZA" sz="1400" b="0" i="1" u="none" strike="noStrike" kern="1200" dirty="0">
                        <a:solidFill>
                          <a:schemeClr val="tx1">
                            <a:lumMod val="95000"/>
                            <a:lumOff val="5000"/>
                          </a:schemeClr>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algn="ctr" fontAlgn="b">
                        <a:lnSpc>
                          <a:spcPct val="100000"/>
                        </a:lnSpc>
                      </a:pPr>
                      <a:endParaRPr lang="en-ZA" sz="1200" b="0" i="0" u="none" strike="noStrike" kern="1200" dirty="0">
                        <a:solidFill>
                          <a:srgbClr val="000000"/>
                        </a:solidFill>
                        <a:effectLst/>
                        <a:latin typeface="Arial Narrow" panose="020B0604020202020204" pitchFamily="34" charset="0"/>
                        <a:ea typeface="+mn-ea"/>
                        <a:cs typeface="+mn-cs"/>
                      </a:endParaRPr>
                    </a:p>
                  </a:txBody>
                  <a:tcPr marL="9525" marR="9525" marT="9525" marB="0" anchor="b"/>
                </a:tc>
                <a:extLst>
                  <a:ext uri="{0D108BD9-81ED-4DB2-BD59-A6C34878D82A}">
                    <a16:rowId xmlns:a16="http://schemas.microsoft.com/office/drawing/2014/main" val="963721465"/>
                  </a:ext>
                </a:extLst>
              </a:tr>
              <a:tr h="498485">
                <a:tc>
                  <a:txBody>
                    <a:bodyPr/>
                    <a:lstStyle/>
                    <a:p>
                      <a:pPr marL="0" indent="85725" algn="l" fontAlgn="ctr">
                        <a:lnSpc>
                          <a:spcPct val="100000"/>
                        </a:lnSpc>
                      </a:pPr>
                      <a:r>
                        <a:rPr lang="en-ZA" sz="1400" b="0" i="1" u="none" strike="noStrike" dirty="0">
                          <a:solidFill>
                            <a:schemeClr val="tx1">
                              <a:lumMod val="95000"/>
                              <a:lumOff val="5000"/>
                            </a:schemeClr>
                          </a:solidFill>
                          <a:effectLst/>
                          <a:latin typeface="Arial" panose="020B0604020202020204" pitchFamily="34" charset="0"/>
                          <a:cs typeface="Arial" panose="020B0604020202020204" pitchFamily="34" charset="0"/>
                        </a:rPr>
                        <a:t>Percentage of Department’s transfers budget</a:t>
                      </a:r>
                    </a:p>
                  </a:txBody>
                  <a:tcPr marL="9525" marR="9525" marT="9525" marB="0" anchor="ctr"/>
                </a:tc>
                <a:tc>
                  <a:txBody>
                    <a:bodyPr/>
                    <a:lstStyle/>
                    <a:p>
                      <a:pPr algn="ctr" fontAlgn="b">
                        <a:lnSpc>
                          <a:spcPct val="100000"/>
                        </a:lnSpc>
                      </a:pPr>
                      <a:r>
                        <a:rPr lang="en-ZA" sz="1400" b="0" i="1" u="none" strike="noStrike" kern="1200" dirty="0">
                          <a:solidFill>
                            <a:schemeClr val="tx1">
                              <a:lumMod val="95000"/>
                              <a:lumOff val="5000"/>
                            </a:schemeClr>
                          </a:solidFill>
                          <a:effectLst/>
                          <a:latin typeface="Arial" panose="020B0604020202020204" pitchFamily="34" charset="0"/>
                          <a:ea typeface="+mn-ea"/>
                          <a:cs typeface="Arial" panose="020B0604020202020204" pitchFamily="34" charset="0"/>
                        </a:rPr>
                        <a:t>78%</a:t>
                      </a:r>
                    </a:p>
                    <a:p>
                      <a:pPr algn="ctr" fontAlgn="b">
                        <a:lnSpc>
                          <a:spcPct val="100000"/>
                        </a:lnSpc>
                      </a:pPr>
                      <a:endParaRPr lang="en-ZA" sz="1400" b="0" i="1" u="none" strike="noStrike" kern="1200" dirty="0">
                        <a:solidFill>
                          <a:schemeClr val="tx1">
                            <a:lumMod val="95000"/>
                            <a:lumOff val="5000"/>
                          </a:schemeClr>
                        </a:solidFill>
                        <a:effectLst/>
                        <a:latin typeface="Arial" panose="020B0604020202020204" pitchFamily="34" charset="0"/>
                        <a:ea typeface="+mn-ea"/>
                        <a:cs typeface="Arial" panose="020B0604020202020204" pitchFamily="34" charset="0"/>
                      </a:endParaRPr>
                    </a:p>
                  </a:txBody>
                  <a:tcPr marL="9525" marR="9525" marT="9525" marB="0" anchor="b"/>
                </a:tc>
                <a:tc>
                  <a:txBody>
                    <a:bodyPr/>
                    <a:lstStyle/>
                    <a:p>
                      <a:pPr algn="ctr" fontAlgn="b">
                        <a:lnSpc>
                          <a:spcPct val="100000"/>
                        </a:lnSpc>
                      </a:pPr>
                      <a:endParaRPr lang="en-ZA" sz="1200" b="0" i="0" u="none" strike="noStrike" kern="1200" dirty="0">
                        <a:solidFill>
                          <a:srgbClr val="000000"/>
                        </a:solidFill>
                        <a:effectLst/>
                        <a:latin typeface="Arial Narrow" panose="020B0604020202020204" pitchFamily="34" charset="0"/>
                        <a:ea typeface="+mn-ea"/>
                        <a:cs typeface="+mn-cs"/>
                      </a:endParaRPr>
                    </a:p>
                  </a:txBody>
                  <a:tcPr marL="9525" marR="9525" marT="9525" marB="0" anchor="b"/>
                </a:tc>
                <a:extLst>
                  <a:ext uri="{0D108BD9-81ED-4DB2-BD59-A6C34878D82A}">
                    <a16:rowId xmlns:a16="http://schemas.microsoft.com/office/drawing/2014/main" val="856663811"/>
                  </a:ext>
                </a:extLst>
              </a:tr>
            </a:tbl>
          </a:graphicData>
        </a:graphic>
      </p:graphicFrame>
      <p:sp>
        <p:nvSpPr>
          <p:cNvPr id="5" name="Title 1">
            <a:extLst>
              <a:ext uri="{FF2B5EF4-FFF2-40B4-BE49-F238E27FC236}">
                <a16:creationId xmlns:a16="http://schemas.microsoft.com/office/drawing/2014/main" id="{0E6870A0-6FC7-184F-82AF-BF35244E8DE9}"/>
              </a:ext>
            </a:extLst>
          </p:cNvPr>
          <p:cNvSpPr txBox="1">
            <a:spLocks/>
          </p:cNvSpPr>
          <p:nvPr/>
        </p:nvSpPr>
        <p:spPr>
          <a:xfrm>
            <a:off x="594360" y="6243556"/>
            <a:ext cx="7679905" cy="456685"/>
          </a:xfrm>
          <a:prstGeom prst="rect">
            <a:avLst/>
          </a:prstGeom>
        </p:spPr>
        <p:txBody>
          <a:bodyPr vert="horz" lIns="91440" tIns="45720" rIns="91440" bIns="45720" rtlCol="0" anchor="t" anchorCtr="0">
            <a:normAutofit fontScale="97500" lnSpcReduction="10000"/>
          </a:bodyPr>
          <a:lstStyle>
            <a:lvl1pPr marL="0" marR="0" indent="0" algn="l" defTabSz="912114" rtl="0" eaLnBrk="1" fontAlgn="auto" latinLnBrk="0" hangingPunct="1">
              <a:lnSpc>
                <a:spcPct val="90000"/>
              </a:lnSpc>
              <a:spcBef>
                <a:spcPct val="0"/>
              </a:spcBef>
              <a:spcAft>
                <a:spcPts val="0"/>
              </a:spcAft>
              <a:buClrTx/>
              <a:buSzTx/>
              <a:buFontTx/>
              <a:buNone/>
              <a:tabLst/>
              <a:defRPr sz="1400" b="0" i="0" kern="1200">
                <a:solidFill>
                  <a:schemeClr val="bg1"/>
                </a:solidFill>
                <a:latin typeface="Arial" panose="020B0604020202020204" pitchFamily="34" charset="0"/>
                <a:ea typeface="Roboto Condensed" panose="02000000000000000000" pitchFamily="2" charset="0"/>
                <a:cs typeface="Arial" panose="020B0604020202020204" pitchFamily="34" charset="0"/>
              </a:defRPr>
            </a:lvl1pPr>
          </a:lstStyle>
          <a:p>
            <a:r>
              <a:rPr lang="en-US" i="1" dirty="0">
                <a:solidFill>
                  <a:srgbClr val="0432FF"/>
                </a:solidFill>
              </a:rPr>
              <a:t>Allocations to public entities comprise both parliamentary grants and earmarked funding.</a:t>
            </a:r>
            <a:br>
              <a:rPr lang="en-US" i="1" dirty="0">
                <a:solidFill>
                  <a:srgbClr val="0432FF"/>
                </a:solidFill>
              </a:rPr>
            </a:br>
            <a:endParaRPr lang="en-US" i="1" dirty="0">
              <a:solidFill>
                <a:srgbClr val="0432FF"/>
              </a:solidFill>
            </a:endParaRPr>
          </a:p>
        </p:txBody>
      </p:sp>
      <p:sp>
        <p:nvSpPr>
          <p:cNvPr id="3" name="Slide Number Placeholder 2">
            <a:extLst>
              <a:ext uri="{FF2B5EF4-FFF2-40B4-BE49-F238E27FC236}">
                <a16:creationId xmlns:a16="http://schemas.microsoft.com/office/drawing/2014/main" id="{9504B013-1DEF-4C27-A963-24ACCB87E5F5}"/>
              </a:ext>
            </a:extLst>
          </p:cNvPr>
          <p:cNvSpPr>
            <a:spLocks noGrp="1"/>
          </p:cNvSpPr>
          <p:nvPr>
            <p:ph type="sldNum" sz="quarter" idx="12"/>
          </p:nvPr>
        </p:nvSpPr>
        <p:spPr/>
        <p:txBody>
          <a:bodyPr/>
          <a:lstStyle/>
          <a:p>
            <a:fld id="{6BEAD508-187F-9C41-8168-FD791BBC9830}" type="slidenum">
              <a:rPr lang="en-US" smtClean="0"/>
              <a:pPr/>
              <a:t>3</a:t>
            </a:fld>
            <a:endParaRPr lang="en-US" dirty="0"/>
          </a:p>
        </p:txBody>
      </p:sp>
    </p:spTree>
    <p:extLst>
      <p:ext uri="{BB962C8B-B14F-4D97-AF65-F5344CB8AC3E}">
        <p14:creationId xmlns:p14="http://schemas.microsoft.com/office/powerpoint/2010/main" val="80756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69B81-0677-4AC2-B51A-3C365791EAE5}"/>
              </a:ext>
            </a:extLst>
          </p:cNvPr>
          <p:cNvSpPr>
            <a:spLocks noGrp="1"/>
          </p:cNvSpPr>
          <p:nvPr>
            <p:ph type="title"/>
          </p:nvPr>
        </p:nvSpPr>
        <p:spPr>
          <a:xfrm>
            <a:off x="356839" y="181635"/>
            <a:ext cx="7987061" cy="639247"/>
          </a:xfrm>
        </p:spPr>
        <p:txBody>
          <a:bodyPr>
            <a:noAutofit/>
          </a:bodyPr>
          <a:lstStyle/>
          <a:p>
            <a:r>
              <a:rPr lang="en-US" sz="3000" b="1" dirty="0"/>
              <a:t>Budget cuts per economic classification</a:t>
            </a:r>
          </a:p>
        </p:txBody>
      </p:sp>
      <p:graphicFrame>
        <p:nvGraphicFramePr>
          <p:cNvPr id="5" name="Content Placeholder 4">
            <a:extLst>
              <a:ext uri="{FF2B5EF4-FFF2-40B4-BE49-F238E27FC236}">
                <a16:creationId xmlns:a16="http://schemas.microsoft.com/office/drawing/2014/main" id="{8168AC00-832F-4F59-9E5F-6F727F30BE71}"/>
              </a:ext>
            </a:extLst>
          </p:cNvPr>
          <p:cNvGraphicFramePr>
            <a:graphicFrameLocks noGrp="1"/>
          </p:cNvGraphicFramePr>
          <p:nvPr>
            <p:ph idx="1"/>
            <p:extLst>
              <p:ext uri="{D42A27DB-BD31-4B8C-83A1-F6EECF244321}">
                <p14:modId xmlns:p14="http://schemas.microsoft.com/office/powerpoint/2010/main" val="955118889"/>
              </p:ext>
            </p:extLst>
          </p:nvPr>
        </p:nvGraphicFramePr>
        <p:xfrm>
          <a:off x="603849" y="1458152"/>
          <a:ext cx="7854350" cy="5067173"/>
        </p:xfrm>
        <a:graphic>
          <a:graphicData uri="http://schemas.openxmlformats.org/drawingml/2006/table">
            <a:tbl>
              <a:tblPr firstRow="1" bandRow="1">
                <a:tableStyleId>{5C22544A-7EE6-4342-B048-85BDC9FD1C3A}</a:tableStyleId>
              </a:tblPr>
              <a:tblGrid>
                <a:gridCol w="4195380">
                  <a:extLst>
                    <a:ext uri="{9D8B030D-6E8A-4147-A177-3AD203B41FA5}">
                      <a16:colId xmlns:a16="http://schemas.microsoft.com/office/drawing/2014/main" val="4041718513"/>
                    </a:ext>
                  </a:extLst>
                </a:gridCol>
                <a:gridCol w="1829485">
                  <a:extLst>
                    <a:ext uri="{9D8B030D-6E8A-4147-A177-3AD203B41FA5}">
                      <a16:colId xmlns:a16="http://schemas.microsoft.com/office/drawing/2014/main" val="3385605226"/>
                    </a:ext>
                  </a:extLst>
                </a:gridCol>
                <a:gridCol w="1829485">
                  <a:extLst>
                    <a:ext uri="{9D8B030D-6E8A-4147-A177-3AD203B41FA5}">
                      <a16:colId xmlns:a16="http://schemas.microsoft.com/office/drawing/2014/main" val="844767712"/>
                    </a:ext>
                  </a:extLst>
                </a:gridCol>
              </a:tblGrid>
              <a:tr h="521681">
                <a:tc>
                  <a:txBody>
                    <a:bodyPr/>
                    <a:lstStyle/>
                    <a:p>
                      <a:r>
                        <a:rPr lang="en-US" sz="1600" dirty="0">
                          <a:latin typeface="Arial" panose="020B0604020202020204" pitchFamily="34" charset="0"/>
                          <a:cs typeface="Arial" panose="020B0604020202020204" pitchFamily="34" charset="0"/>
                        </a:rPr>
                        <a:t>Item</a:t>
                      </a:r>
                    </a:p>
                  </a:txBody>
                  <a:tcPr/>
                </a:tc>
                <a:tc>
                  <a:txBody>
                    <a:bodyPr/>
                    <a:lstStyle/>
                    <a:p>
                      <a:pPr algn="ctr"/>
                      <a:r>
                        <a:rPr lang="en-US" sz="1600" dirty="0">
                          <a:latin typeface="Arial" panose="020B0604020202020204" pitchFamily="34" charset="0"/>
                          <a:cs typeface="Arial" panose="020B0604020202020204" pitchFamily="34" charset="0"/>
                        </a:rPr>
                        <a:t>Amount</a:t>
                      </a:r>
                    </a:p>
                    <a:p>
                      <a:pPr algn="ctr"/>
                      <a:r>
                        <a:rPr lang="en-US" sz="1600" dirty="0">
                          <a:latin typeface="Arial" panose="020B0604020202020204" pitchFamily="34" charset="0"/>
                          <a:cs typeface="Arial" panose="020B0604020202020204" pitchFamily="34" charset="0"/>
                        </a:rPr>
                        <a:t>R’000</a:t>
                      </a:r>
                    </a:p>
                  </a:txBody>
                  <a:tcPr/>
                </a:tc>
                <a:tc>
                  <a:txBody>
                    <a:bodyPr/>
                    <a:lstStyle/>
                    <a:p>
                      <a:pPr algn="ctr"/>
                      <a:r>
                        <a:rPr lang="en-US" sz="1600" dirty="0">
                          <a:latin typeface="Arial" panose="020B0604020202020204" pitchFamily="34" charset="0"/>
                          <a:cs typeface="Arial" panose="020B0604020202020204" pitchFamily="34" charset="0"/>
                        </a:rPr>
                        <a:t>Percentage budget cut</a:t>
                      </a:r>
                    </a:p>
                  </a:txBody>
                  <a:tcPr/>
                </a:tc>
                <a:extLst>
                  <a:ext uri="{0D108BD9-81ED-4DB2-BD59-A6C34878D82A}">
                    <a16:rowId xmlns:a16="http://schemas.microsoft.com/office/drawing/2014/main" val="361943409"/>
                  </a:ext>
                </a:extLst>
              </a:tr>
              <a:tr h="622723">
                <a:tc>
                  <a:txBody>
                    <a:bodyPr/>
                    <a:lstStyle/>
                    <a:p>
                      <a:r>
                        <a:rPr lang="en-US" sz="1600" dirty="0">
                          <a:latin typeface="Arial" panose="020B0604020202020204" pitchFamily="34" charset="0"/>
                          <a:cs typeface="Arial" panose="020B0604020202020204" pitchFamily="34" charset="0"/>
                        </a:rPr>
                        <a:t>Compensation of employees</a:t>
                      </a:r>
                    </a:p>
                  </a:txBody>
                  <a:tcPr>
                    <a:solidFill>
                      <a:schemeClr val="accent1">
                        <a:lumMod val="40000"/>
                        <a:lumOff val="60000"/>
                      </a:schemeClr>
                    </a:solidFill>
                  </a:tcPr>
                </a:tc>
                <a:tc>
                  <a:txBody>
                    <a:bodyPr/>
                    <a:lstStyle/>
                    <a:p>
                      <a:pPr algn="r"/>
                      <a:r>
                        <a:rPr lang="en-US" sz="1600" dirty="0">
                          <a:latin typeface="Arial" panose="020B0604020202020204" pitchFamily="34" charset="0"/>
                          <a:cs typeface="Arial" panose="020B0604020202020204" pitchFamily="34" charset="0"/>
                        </a:rPr>
                        <a:t>40 000</a:t>
                      </a:r>
                    </a:p>
                  </a:txBody>
                  <a:tcPr anchor="ctr">
                    <a:solidFill>
                      <a:schemeClr val="accent1">
                        <a:lumMod val="40000"/>
                        <a:lumOff val="60000"/>
                      </a:schemeClr>
                    </a:solidFill>
                  </a:tcPr>
                </a:tc>
                <a:tc>
                  <a:txBody>
                    <a:bodyPr/>
                    <a:lstStyle/>
                    <a:p>
                      <a:pPr algn="ctr"/>
                      <a:r>
                        <a:rPr lang="en-US" sz="1600" dirty="0">
                          <a:latin typeface="Arial" panose="020B0604020202020204" pitchFamily="34" charset="0"/>
                          <a:cs typeface="Arial" panose="020B0604020202020204" pitchFamily="34" charset="0"/>
                        </a:rPr>
                        <a:t>2,8%</a:t>
                      </a:r>
                    </a:p>
                  </a:txBody>
                  <a:tcPr anchor="ctr">
                    <a:solidFill>
                      <a:schemeClr val="accent1">
                        <a:lumMod val="40000"/>
                        <a:lumOff val="60000"/>
                      </a:schemeClr>
                    </a:solidFill>
                  </a:tcPr>
                </a:tc>
                <a:extLst>
                  <a:ext uri="{0D108BD9-81ED-4DB2-BD59-A6C34878D82A}">
                    <a16:rowId xmlns:a16="http://schemas.microsoft.com/office/drawing/2014/main" val="3443449259"/>
                  </a:ext>
                </a:extLst>
              </a:tr>
              <a:tr h="580334">
                <a:tc>
                  <a:txBody>
                    <a:bodyPr/>
                    <a:lstStyle/>
                    <a:p>
                      <a:pPr marL="0" algn="l" defTabSz="912114" rtl="0" eaLnBrk="1" latinLnBrk="0" hangingPunct="1"/>
                      <a:r>
                        <a:rPr lang="en-US" sz="1600" kern="1200" dirty="0">
                          <a:solidFill>
                            <a:schemeClr val="dk1"/>
                          </a:solidFill>
                          <a:latin typeface="Arial" panose="020B0604020202020204" pitchFamily="34" charset="0"/>
                          <a:ea typeface="+mn-ea"/>
                          <a:cs typeface="Arial" panose="020B0604020202020204" pitchFamily="34" charset="0"/>
                        </a:rPr>
                        <a:t>Goods and services</a:t>
                      </a:r>
                    </a:p>
                  </a:txBody>
                  <a:tcPr/>
                </a:tc>
                <a:tc>
                  <a:txBody>
                    <a:bodyPr/>
                    <a:lstStyle/>
                    <a:p>
                      <a:pPr marL="0" algn="r" defTabSz="912114" rtl="0" eaLnBrk="1" latinLnBrk="0" hangingPunct="1"/>
                      <a:r>
                        <a:rPr lang="en-US" sz="1600" kern="1200" dirty="0">
                          <a:solidFill>
                            <a:schemeClr val="dk1"/>
                          </a:solidFill>
                          <a:latin typeface="Arial" panose="020B0604020202020204" pitchFamily="34" charset="0"/>
                          <a:ea typeface="+mn-ea"/>
                          <a:cs typeface="Arial" panose="020B0604020202020204" pitchFamily="34" charset="0"/>
                        </a:rPr>
                        <a:t>53 442</a:t>
                      </a:r>
                    </a:p>
                  </a:txBody>
                  <a:tcPr anchor="ctr"/>
                </a:tc>
                <a:tc>
                  <a:txBody>
                    <a:bodyPr/>
                    <a:lstStyle/>
                    <a:p>
                      <a:pPr marL="0" algn="ctr" defTabSz="912114" rtl="0" eaLnBrk="1" latinLnBrk="0" hangingPunct="1"/>
                      <a:r>
                        <a:rPr lang="en-US" sz="1600" kern="1200" dirty="0">
                          <a:solidFill>
                            <a:schemeClr val="dk1"/>
                          </a:solidFill>
                          <a:latin typeface="Arial" panose="020B0604020202020204" pitchFamily="34" charset="0"/>
                          <a:ea typeface="+mn-ea"/>
                          <a:cs typeface="Arial" panose="020B0604020202020204" pitchFamily="34" charset="0"/>
                        </a:rPr>
                        <a:t>3,7%</a:t>
                      </a:r>
                    </a:p>
                  </a:txBody>
                  <a:tcPr anchor="ctr"/>
                </a:tc>
                <a:extLst>
                  <a:ext uri="{0D108BD9-81ED-4DB2-BD59-A6C34878D82A}">
                    <a16:rowId xmlns:a16="http://schemas.microsoft.com/office/drawing/2014/main" val="2847733980"/>
                  </a:ext>
                </a:extLst>
              </a:tr>
              <a:tr h="606420">
                <a:tc>
                  <a:txBody>
                    <a:bodyPr/>
                    <a:lstStyle/>
                    <a:p>
                      <a:r>
                        <a:rPr lang="en-US" sz="1600" dirty="0">
                          <a:latin typeface="Arial" panose="020B0604020202020204" pitchFamily="34" charset="0"/>
                          <a:cs typeface="Arial" panose="020B0604020202020204" pitchFamily="34" charset="0"/>
                        </a:rPr>
                        <a:t>Transfers and subsidies: Parliamentary grants to entities</a:t>
                      </a:r>
                    </a:p>
                  </a:txBody>
                  <a:tcPr>
                    <a:solidFill>
                      <a:schemeClr val="accent1">
                        <a:lumMod val="40000"/>
                        <a:lumOff val="60000"/>
                      </a:schemeClr>
                    </a:solidFill>
                  </a:tcPr>
                </a:tc>
                <a:tc>
                  <a:txBody>
                    <a:bodyPr/>
                    <a:lstStyle/>
                    <a:p>
                      <a:pPr algn="r"/>
                      <a:r>
                        <a:rPr lang="en-US" sz="1600" dirty="0">
                          <a:latin typeface="Arial" panose="020B0604020202020204" pitchFamily="34" charset="0"/>
                          <a:cs typeface="Arial" panose="020B0604020202020204" pitchFamily="34" charset="0"/>
                        </a:rPr>
                        <a:t>295 418</a:t>
                      </a:r>
                    </a:p>
                  </a:txBody>
                  <a:tcPr anchor="ctr">
                    <a:solidFill>
                      <a:schemeClr val="accent1">
                        <a:lumMod val="40000"/>
                        <a:lumOff val="60000"/>
                      </a:schemeClr>
                    </a:solidFill>
                  </a:tcPr>
                </a:tc>
                <a:tc>
                  <a:txBody>
                    <a:bodyPr/>
                    <a:lstStyle/>
                    <a:p>
                      <a:pPr algn="ctr"/>
                      <a:r>
                        <a:rPr lang="en-US" sz="1600" dirty="0">
                          <a:latin typeface="Arial" panose="020B0604020202020204" pitchFamily="34" charset="0"/>
                          <a:cs typeface="Arial" panose="020B0604020202020204" pitchFamily="34" charset="0"/>
                        </a:rPr>
                        <a:t>20,6%</a:t>
                      </a:r>
                    </a:p>
                  </a:txBody>
                  <a:tcPr anchor="ctr">
                    <a:solidFill>
                      <a:schemeClr val="accent1">
                        <a:lumMod val="40000"/>
                        <a:lumOff val="60000"/>
                      </a:schemeClr>
                    </a:solidFill>
                  </a:tcPr>
                </a:tc>
                <a:extLst>
                  <a:ext uri="{0D108BD9-81ED-4DB2-BD59-A6C34878D82A}">
                    <a16:rowId xmlns:a16="http://schemas.microsoft.com/office/drawing/2014/main" val="4127960013"/>
                  </a:ext>
                </a:extLst>
              </a:tr>
              <a:tr h="606420">
                <a:tc>
                  <a:txBody>
                    <a:bodyPr/>
                    <a:lstStyle/>
                    <a:p>
                      <a:r>
                        <a:rPr lang="en-US" sz="1600" dirty="0">
                          <a:latin typeface="Arial" panose="020B0604020202020204" pitchFamily="34" charset="0"/>
                          <a:cs typeface="Arial" panose="020B0604020202020204" pitchFamily="34" charset="0"/>
                        </a:rPr>
                        <a:t>Transfers and subsidies: Specific projects/ programmes</a:t>
                      </a:r>
                    </a:p>
                  </a:txBody>
                  <a:tcPr/>
                </a:tc>
                <a:tc>
                  <a:txBody>
                    <a:bodyPr/>
                    <a:lstStyle/>
                    <a:p>
                      <a:pPr algn="r"/>
                      <a:r>
                        <a:rPr lang="en-US" sz="1600" dirty="0">
                          <a:latin typeface="Arial" panose="020B0604020202020204" pitchFamily="34" charset="0"/>
                          <a:cs typeface="Arial" panose="020B0604020202020204" pitchFamily="34" charset="0"/>
                        </a:rPr>
                        <a:t> 1 046 444</a:t>
                      </a:r>
                    </a:p>
                  </a:txBody>
                  <a:tcPr anchor="ctr"/>
                </a:tc>
                <a:tc>
                  <a:txBody>
                    <a:bodyPr/>
                    <a:lstStyle/>
                    <a:p>
                      <a:pPr algn="ctr"/>
                      <a:r>
                        <a:rPr lang="en-US" sz="1600" dirty="0">
                          <a:latin typeface="Arial" panose="020B0604020202020204" pitchFamily="34" charset="0"/>
                          <a:cs typeface="Arial" panose="020B0604020202020204" pitchFamily="34" charset="0"/>
                        </a:rPr>
                        <a:t>72,9%</a:t>
                      </a:r>
                    </a:p>
                  </a:txBody>
                  <a:tcPr anchor="ctr"/>
                </a:tc>
                <a:extLst>
                  <a:ext uri="{0D108BD9-81ED-4DB2-BD59-A6C34878D82A}">
                    <a16:rowId xmlns:a16="http://schemas.microsoft.com/office/drawing/2014/main" val="1454931044"/>
                  </a:ext>
                </a:extLst>
              </a:tr>
              <a:tr h="376424">
                <a:tc>
                  <a:txBody>
                    <a:bodyPr/>
                    <a:lstStyle/>
                    <a:p>
                      <a:pPr marL="0" marR="0" lvl="0" indent="0" algn="l" defTabSz="912114"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Total budget cuts </a:t>
                      </a:r>
                    </a:p>
                    <a:p>
                      <a:pPr marL="0" marR="0" lvl="0" indent="0" algn="l" defTabSz="912114"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[16% of the total budget (R </a:t>
                      </a:r>
                      <a:r>
                        <a:rPr lang="en-ZA" sz="1400" b="1" u="none" strike="noStrike" dirty="0">
                          <a:solidFill>
                            <a:schemeClr val="tx1"/>
                          </a:solidFill>
                          <a:effectLst/>
                          <a:latin typeface="Arial" panose="020B0604020202020204" pitchFamily="34" charset="0"/>
                          <a:cs typeface="Arial" panose="020B0604020202020204" pitchFamily="34" charset="0"/>
                        </a:rPr>
                        <a:t>8 797 393</a:t>
                      </a:r>
                      <a:r>
                        <a:rPr lang="en-US" sz="1400" b="1" dirty="0">
                          <a:latin typeface="Arial" panose="020B0604020202020204" pitchFamily="34" charset="0"/>
                          <a:cs typeface="Arial" panose="020B0604020202020204" pitchFamily="34" charset="0"/>
                        </a:rPr>
                        <a:t>)]</a:t>
                      </a:r>
                    </a:p>
                    <a:p>
                      <a:pPr marL="0" marR="0" lvl="0" indent="0" algn="l" defTabSz="912114" rtl="0" eaLnBrk="1" fontAlgn="auto" latinLnBrk="0" hangingPunct="1">
                        <a:lnSpc>
                          <a:spcPct val="100000"/>
                        </a:lnSpc>
                        <a:spcBef>
                          <a:spcPts val="0"/>
                        </a:spcBef>
                        <a:spcAft>
                          <a:spcPts val="0"/>
                        </a:spcAft>
                        <a:buClrTx/>
                        <a:buSzTx/>
                        <a:buFontTx/>
                        <a:buNone/>
                        <a:tabLst/>
                        <a:defRPr/>
                      </a:pPr>
                      <a:endParaRPr lang="en-US" sz="1600" b="1" dirty="0">
                        <a:latin typeface="Arial" panose="020B0604020202020204" pitchFamily="34" charset="0"/>
                        <a:cs typeface="Arial" panose="020B0604020202020204" pitchFamily="34" charset="0"/>
                      </a:endParaRPr>
                    </a:p>
                  </a:txBody>
                  <a:tcPr anchor="b">
                    <a:solidFill>
                      <a:schemeClr val="accent1">
                        <a:lumMod val="40000"/>
                        <a:lumOff val="60000"/>
                      </a:schemeClr>
                    </a:solidFill>
                  </a:tcPr>
                </a:tc>
                <a:tc>
                  <a:txBody>
                    <a:bodyPr/>
                    <a:lstStyle/>
                    <a:p>
                      <a:pPr algn="r" fontAlgn="b"/>
                      <a:r>
                        <a:rPr lang="en-ZA" sz="1600" b="1" kern="1200" dirty="0">
                          <a:solidFill>
                            <a:schemeClr val="dk1"/>
                          </a:solidFill>
                          <a:latin typeface="Arial" panose="020B0604020202020204" pitchFamily="34" charset="0"/>
                          <a:ea typeface="+mn-ea"/>
                          <a:cs typeface="Arial" panose="020B0604020202020204" pitchFamily="34" charset="0"/>
                        </a:rPr>
                        <a:t>    1 435 304 </a:t>
                      </a:r>
                    </a:p>
                  </a:txBody>
                  <a:tcPr marL="9525" marR="9525" marT="9525" marB="0" anchor="ctr">
                    <a:solidFill>
                      <a:schemeClr val="accent1">
                        <a:lumMod val="40000"/>
                        <a:lumOff val="60000"/>
                      </a:schemeClr>
                    </a:solidFill>
                  </a:tcPr>
                </a:tc>
                <a:tc>
                  <a:txBody>
                    <a:bodyPr/>
                    <a:lstStyle/>
                    <a:p>
                      <a:pPr algn="ctr" fontAlgn="b"/>
                      <a:r>
                        <a:rPr lang="en-ZA" sz="1600" b="1" kern="1200" dirty="0">
                          <a:solidFill>
                            <a:schemeClr val="dk1"/>
                          </a:solidFill>
                          <a:latin typeface="Arial" panose="020B0604020202020204" pitchFamily="34" charset="0"/>
                          <a:ea typeface="+mn-ea"/>
                          <a:cs typeface="Arial" panose="020B0604020202020204" pitchFamily="34" charset="0"/>
                        </a:rPr>
                        <a:t>100%</a:t>
                      </a:r>
                    </a:p>
                  </a:txBody>
                  <a:tcPr marL="9525" marR="9525" marT="9525" marB="0" anchor="ctr">
                    <a:solidFill>
                      <a:schemeClr val="accent1">
                        <a:lumMod val="40000"/>
                        <a:lumOff val="60000"/>
                      </a:schemeClr>
                    </a:solidFill>
                  </a:tcPr>
                </a:tc>
                <a:extLst>
                  <a:ext uri="{0D108BD9-81ED-4DB2-BD59-A6C34878D82A}">
                    <a16:rowId xmlns:a16="http://schemas.microsoft.com/office/drawing/2014/main" val="1229422713"/>
                  </a:ext>
                </a:extLst>
              </a:tr>
              <a:tr h="487196">
                <a:tc>
                  <a:txBody>
                    <a:bodyPr/>
                    <a:lstStyle/>
                    <a:p>
                      <a:r>
                        <a:rPr lang="en-US" sz="1600" dirty="0">
                          <a:latin typeface="Arial" panose="020B0604020202020204" pitchFamily="34" charset="0"/>
                          <a:cs typeface="Arial" panose="020B0604020202020204" pitchFamily="34" charset="0"/>
                        </a:rPr>
                        <a:t>COVID-19 budget</a:t>
                      </a:r>
                    </a:p>
                  </a:txBody>
                  <a:tcPr/>
                </a:tc>
                <a:tc>
                  <a:txBody>
                    <a:bodyPr/>
                    <a:lstStyle/>
                    <a:p>
                      <a:pPr algn="r"/>
                      <a:r>
                        <a:rPr lang="en-US" sz="1600" dirty="0">
                          <a:latin typeface="Arial" panose="020B0604020202020204" pitchFamily="34" charset="0"/>
                          <a:cs typeface="Arial" panose="020B0604020202020204" pitchFamily="34" charset="0"/>
                        </a:rPr>
                        <a:t>       324 175</a:t>
                      </a:r>
                    </a:p>
                  </a:txBody>
                  <a:tcPr anchor="ctr"/>
                </a:tc>
                <a:tc>
                  <a:txBody>
                    <a:bodyPr/>
                    <a:lstStyle/>
                    <a:p>
                      <a:pPr algn="ctr"/>
                      <a:endParaRPr lang="en-US"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402640146"/>
                  </a:ext>
                </a:extLst>
              </a:tr>
              <a:tr h="606420">
                <a:tc>
                  <a:txBody>
                    <a:bodyPr/>
                    <a:lstStyle/>
                    <a:p>
                      <a:r>
                        <a:rPr lang="en-US" sz="1600" b="1" dirty="0">
                          <a:latin typeface="Arial" panose="020B0604020202020204" pitchFamily="34" charset="0"/>
                          <a:cs typeface="Arial" panose="020B0604020202020204" pitchFamily="34" charset="0"/>
                        </a:rPr>
                        <a:t>Total budget cuts including funding redirected for Covid-19</a:t>
                      </a:r>
                    </a:p>
                    <a:p>
                      <a:r>
                        <a:rPr lang="en-US" sz="1400" b="1" dirty="0">
                          <a:latin typeface="Arial" panose="020B0604020202020204" pitchFamily="34" charset="0"/>
                          <a:cs typeface="Arial" panose="020B0604020202020204" pitchFamily="34" charset="0"/>
                        </a:rPr>
                        <a:t>(20% of the total budget)</a:t>
                      </a:r>
                    </a:p>
                  </a:txBody>
                  <a:tcPr>
                    <a:solidFill>
                      <a:schemeClr val="accent1">
                        <a:lumMod val="40000"/>
                        <a:lumOff val="60000"/>
                      </a:schemeClr>
                    </a:solidFill>
                  </a:tcPr>
                </a:tc>
                <a:tc>
                  <a:txBody>
                    <a:bodyPr/>
                    <a:lstStyle/>
                    <a:p>
                      <a:pPr algn="r"/>
                      <a:r>
                        <a:rPr lang="en-US" sz="1600" b="1" dirty="0">
                          <a:latin typeface="Arial" panose="020B0604020202020204" pitchFamily="34" charset="0"/>
                          <a:cs typeface="Arial" panose="020B0604020202020204" pitchFamily="34" charset="0"/>
                        </a:rPr>
                        <a:t> 1 759 479</a:t>
                      </a:r>
                    </a:p>
                  </a:txBody>
                  <a:tcPr anchor="ctr">
                    <a:solidFill>
                      <a:schemeClr val="accent1">
                        <a:lumMod val="40000"/>
                        <a:lumOff val="60000"/>
                      </a:schemeClr>
                    </a:solidFill>
                  </a:tcPr>
                </a:tc>
                <a:tc>
                  <a:txBody>
                    <a:bodyPr/>
                    <a:lstStyle/>
                    <a:p>
                      <a:pPr algn="ctr"/>
                      <a:endParaRPr lang="en-US" sz="1600" b="1" dirty="0">
                        <a:latin typeface="Arial" panose="020B0604020202020204" pitchFamily="34" charset="0"/>
                        <a:cs typeface="Arial" panose="020B0604020202020204" pitchFamily="34" charset="0"/>
                      </a:endParaRPr>
                    </a:p>
                  </a:txBody>
                  <a:tcPr anchor="ctr">
                    <a:solidFill>
                      <a:schemeClr val="accent1">
                        <a:lumMod val="40000"/>
                        <a:lumOff val="60000"/>
                      </a:schemeClr>
                    </a:solidFill>
                  </a:tcPr>
                </a:tc>
                <a:extLst>
                  <a:ext uri="{0D108BD9-81ED-4DB2-BD59-A6C34878D82A}">
                    <a16:rowId xmlns:a16="http://schemas.microsoft.com/office/drawing/2014/main" val="3427315634"/>
                  </a:ext>
                </a:extLst>
              </a:tr>
            </a:tbl>
          </a:graphicData>
        </a:graphic>
      </p:graphicFrame>
      <p:sp>
        <p:nvSpPr>
          <p:cNvPr id="4" name="Slide Number Placeholder 3">
            <a:extLst>
              <a:ext uri="{FF2B5EF4-FFF2-40B4-BE49-F238E27FC236}">
                <a16:creationId xmlns:a16="http://schemas.microsoft.com/office/drawing/2014/main" id="{08AF5656-5B87-412F-8320-1135C3BB3192}"/>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4</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564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B5C0F-C834-4C56-9310-15E7BADE91EE}"/>
              </a:ext>
            </a:extLst>
          </p:cNvPr>
          <p:cNvSpPr>
            <a:spLocks noGrp="1"/>
          </p:cNvSpPr>
          <p:nvPr>
            <p:ph type="title"/>
          </p:nvPr>
        </p:nvSpPr>
        <p:spPr>
          <a:xfrm>
            <a:off x="470787" y="240108"/>
            <a:ext cx="8743950" cy="639247"/>
          </a:xfrm>
        </p:spPr>
        <p:txBody>
          <a:bodyPr>
            <a:noAutofit/>
          </a:bodyPr>
          <a:lstStyle/>
          <a:p>
            <a:r>
              <a:rPr lang="en-US" sz="2800" b="1" dirty="0"/>
              <a:t>Budget reduction: DSI operational budget</a:t>
            </a:r>
          </a:p>
        </p:txBody>
      </p:sp>
      <p:sp>
        <p:nvSpPr>
          <p:cNvPr id="3" name="Content Placeholder 2">
            <a:extLst>
              <a:ext uri="{FF2B5EF4-FFF2-40B4-BE49-F238E27FC236}">
                <a16:creationId xmlns:a16="http://schemas.microsoft.com/office/drawing/2014/main" id="{330FD529-A0DE-4C89-8C22-C96A8D4BEE24}"/>
              </a:ext>
            </a:extLst>
          </p:cNvPr>
          <p:cNvSpPr>
            <a:spLocks noGrp="1"/>
          </p:cNvSpPr>
          <p:nvPr>
            <p:ph idx="1"/>
          </p:nvPr>
        </p:nvSpPr>
        <p:spPr>
          <a:xfrm>
            <a:off x="549016" y="1150052"/>
            <a:ext cx="7886700" cy="5450378"/>
          </a:xfrm>
        </p:spPr>
        <p:txBody>
          <a:bodyPr/>
          <a:lstStyle/>
          <a:p>
            <a:pPr marL="0" indent="0">
              <a:lnSpc>
                <a:spcPct val="100000"/>
              </a:lnSpc>
              <a:buNone/>
            </a:pPr>
            <a:r>
              <a:rPr lang="en-US" b="1" dirty="0">
                <a:solidFill>
                  <a:schemeClr val="tx1">
                    <a:lumMod val="95000"/>
                    <a:lumOff val="5000"/>
                  </a:schemeClr>
                </a:solidFill>
              </a:rPr>
              <a:t>Compensation of employees </a:t>
            </a:r>
            <a:r>
              <a:rPr lang="en-US" b="1" dirty="0">
                <a:solidFill>
                  <a:srgbClr val="FF4613"/>
                </a:solidFill>
              </a:rPr>
              <a:t>(R40 000 000 cut)</a:t>
            </a:r>
          </a:p>
          <a:p>
            <a:pPr>
              <a:lnSpc>
                <a:spcPct val="100000"/>
              </a:lnSpc>
            </a:pPr>
            <a:r>
              <a:rPr lang="en-US" dirty="0">
                <a:solidFill>
                  <a:schemeClr val="tx1">
                    <a:lumMod val="95000"/>
                    <a:lumOff val="5000"/>
                  </a:schemeClr>
                </a:solidFill>
              </a:rPr>
              <a:t>Anticipated delays in filling vacancies due to COVID-19</a:t>
            </a:r>
          </a:p>
          <a:p>
            <a:pPr marL="0" indent="0">
              <a:lnSpc>
                <a:spcPct val="100000"/>
              </a:lnSpc>
              <a:buNone/>
            </a:pPr>
            <a:endParaRPr lang="en-US" dirty="0">
              <a:solidFill>
                <a:schemeClr val="tx1">
                  <a:lumMod val="95000"/>
                  <a:lumOff val="5000"/>
                </a:schemeClr>
              </a:solidFill>
            </a:endParaRPr>
          </a:p>
          <a:p>
            <a:pPr marL="0" indent="0">
              <a:lnSpc>
                <a:spcPct val="100000"/>
              </a:lnSpc>
              <a:buNone/>
            </a:pPr>
            <a:r>
              <a:rPr lang="en-US" b="1" dirty="0">
                <a:solidFill>
                  <a:schemeClr val="tx1">
                    <a:lumMod val="95000"/>
                    <a:lumOff val="5000"/>
                  </a:schemeClr>
                </a:solidFill>
              </a:rPr>
              <a:t>Goods and services </a:t>
            </a:r>
            <a:r>
              <a:rPr lang="en-US" b="1" dirty="0">
                <a:solidFill>
                  <a:srgbClr val="FF4613"/>
                </a:solidFill>
              </a:rPr>
              <a:t>(R53 442 000 cut)</a:t>
            </a:r>
          </a:p>
          <a:p>
            <a:pPr marL="266700" lvl="1" indent="-266700">
              <a:lnSpc>
                <a:spcPct val="100000"/>
              </a:lnSpc>
            </a:pPr>
            <a:r>
              <a:rPr lang="en-US" dirty="0">
                <a:solidFill>
                  <a:schemeClr val="tx1">
                    <a:lumMod val="95000"/>
                    <a:lumOff val="5000"/>
                  </a:schemeClr>
                </a:solidFill>
              </a:rPr>
              <a:t>100% for foreign travel (including related services)</a:t>
            </a:r>
          </a:p>
          <a:p>
            <a:pPr marL="266700" lvl="1" indent="-266700">
              <a:lnSpc>
                <a:spcPct val="100000"/>
              </a:lnSpc>
            </a:pPr>
            <a:r>
              <a:rPr lang="en-US" dirty="0">
                <a:solidFill>
                  <a:schemeClr val="tx1">
                    <a:lumMod val="95000"/>
                    <a:lumOff val="5000"/>
                  </a:schemeClr>
                </a:solidFill>
              </a:rPr>
              <a:t>70% for local travel (including related services)</a:t>
            </a:r>
          </a:p>
          <a:p>
            <a:pPr marL="266700" lvl="1" indent="-266700">
              <a:lnSpc>
                <a:spcPct val="100000"/>
              </a:lnSpc>
            </a:pPr>
            <a:r>
              <a:rPr lang="en-US" dirty="0">
                <a:solidFill>
                  <a:schemeClr val="tx1">
                    <a:lumMod val="95000"/>
                    <a:lumOff val="5000"/>
                  </a:schemeClr>
                </a:solidFill>
              </a:rPr>
              <a:t>Advertising: 35%</a:t>
            </a:r>
          </a:p>
          <a:p>
            <a:pPr marL="266700" lvl="1" indent="-266700">
              <a:lnSpc>
                <a:spcPct val="100000"/>
              </a:lnSpc>
            </a:pPr>
            <a:r>
              <a:rPr lang="en-US" dirty="0">
                <a:solidFill>
                  <a:schemeClr val="tx1">
                    <a:lumMod val="95000"/>
                    <a:lumOff val="5000"/>
                  </a:schemeClr>
                </a:solidFill>
              </a:rPr>
              <a:t>Catering: 75%</a:t>
            </a:r>
          </a:p>
          <a:p>
            <a:pPr marL="266700" lvl="1" indent="-266700">
              <a:lnSpc>
                <a:spcPct val="100000"/>
              </a:lnSpc>
            </a:pPr>
            <a:r>
              <a:rPr lang="en-US" dirty="0">
                <a:solidFill>
                  <a:schemeClr val="tx1">
                    <a:lumMod val="95000"/>
                    <a:lumOff val="5000"/>
                  </a:schemeClr>
                </a:solidFill>
              </a:rPr>
              <a:t>Venues and facilities: 76%</a:t>
            </a:r>
          </a:p>
          <a:p>
            <a:pPr marL="266700" lvl="1" indent="-266700">
              <a:lnSpc>
                <a:spcPct val="100000"/>
              </a:lnSpc>
            </a:pPr>
            <a:r>
              <a:rPr lang="en-US" dirty="0">
                <a:solidFill>
                  <a:schemeClr val="tx1">
                    <a:lumMod val="95000"/>
                    <a:lumOff val="5000"/>
                  </a:schemeClr>
                </a:solidFill>
              </a:rPr>
              <a:t>Stationery budget: 85%</a:t>
            </a:r>
          </a:p>
          <a:p>
            <a:pPr marL="266700" lvl="1" indent="-266700">
              <a:lnSpc>
                <a:spcPct val="100000"/>
              </a:lnSpc>
            </a:pPr>
            <a:r>
              <a:rPr lang="en-US" dirty="0">
                <a:solidFill>
                  <a:schemeClr val="tx1">
                    <a:lumMod val="95000"/>
                    <a:lumOff val="5000"/>
                  </a:schemeClr>
                </a:solidFill>
              </a:rPr>
              <a:t>Consultants: 25%</a:t>
            </a:r>
          </a:p>
          <a:p>
            <a:pPr marL="0" indent="0">
              <a:buNone/>
            </a:pPr>
            <a:endParaRPr lang="en-US" dirty="0"/>
          </a:p>
        </p:txBody>
      </p:sp>
      <p:sp>
        <p:nvSpPr>
          <p:cNvPr id="4" name="Slide Number Placeholder 3">
            <a:extLst>
              <a:ext uri="{FF2B5EF4-FFF2-40B4-BE49-F238E27FC236}">
                <a16:creationId xmlns:a16="http://schemas.microsoft.com/office/drawing/2014/main" id="{38B9839B-F486-48D1-BF07-B8D650C3BD0D}"/>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5</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759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1D87E-D6D1-FE4F-B447-1FFE95364E5C}"/>
              </a:ext>
            </a:extLst>
          </p:cNvPr>
          <p:cNvSpPr>
            <a:spLocks noGrp="1"/>
          </p:cNvSpPr>
          <p:nvPr>
            <p:ph type="title"/>
          </p:nvPr>
        </p:nvSpPr>
        <p:spPr>
          <a:xfrm>
            <a:off x="421616" y="286560"/>
            <a:ext cx="7966334" cy="456685"/>
          </a:xfrm>
        </p:spPr>
        <p:txBody>
          <a:bodyPr>
            <a:noAutofit/>
          </a:bodyPr>
          <a:lstStyle/>
          <a:p>
            <a:r>
              <a:rPr lang="en-US" sz="2800" b="1" dirty="0"/>
              <a:t>Budget cuts per entity (parliamentary grants)</a:t>
            </a:r>
            <a:br>
              <a:rPr lang="en-ZA" sz="2800" dirty="0"/>
            </a:br>
            <a:endParaRPr lang="en-US" sz="2800" dirty="0"/>
          </a:p>
        </p:txBody>
      </p:sp>
      <p:graphicFrame>
        <p:nvGraphicFramePr>
          <p:cNvPr id="5" name="Content Placeholder 4">
            <a:extLst>
              <a:ext uri="{FF2B5EF4-FFF2-40B4-BE49-F238E27FC236}">
                <a16:creationId xmlns:a16="http://schemas.microsoft.com/office/drawing/2014/main" id="{85C46F57-020E-FC4A-A0F3-B61C1E7D7D93}"/>
              </a:ext>
            </a:extLst>
          </p:cNvPr>
          <p:cNvGraphicFramePr>
            <a:graphicFrameLocks noGrp="1"/>
          </p:cNvGraphicFramePr>
          <p:nvPr>
            <p:ph idx="1"/>
            <p:extLst>
              <p:ext uri="{D42A27DB-BD31-4B8C-83A1-F6EECF244321}">
                <p14:modId xmlns:p14="http://schemas.microsoft.com/office/powerpoint/2010/main" val="3795097434"/>
              </p:ext>
            </p:extLst>
          </p:nvPr>
        </p:nvGraphicFramePr>
        <p:xfrm>
          <a:off x="759125" y="1520190"/>
          <a:ext cx="7754930" cy="4309110"/>
        </p:xfrm>
        <a:graphic>
          <a:graphicData uri="http://schemas.openxmlformats.org/drawingml/2006/table">
            <a:tbl>
              <a:tblPr firstRow="1" firstCol="1" bandRow="1">
                <a:tableStyleId>{5C22544A-7EE6-4342-B048-85BDC9FD1C3A}</a:tableStyleId>
              </a:tblPr>
              <a:tblGrid>
                <a:gridCol w="5653928">
                  <a:extLst>
                    <a:ext uri="{9D8B030D-6E8A-4147-A177-3AD203B41FA5}">
                      <a16:colId xmlns:a16="http://schemas.microsoft.com/office/drawing/2014/main" val="710647192"/>
                    </a:ext>
                  </a:extLst>
                </a:gridCol>
                <a:gridCol w="2101002">
                  <a:extLst>
                    <a:ext uri="{9D8B030D-6E8A-4147-A177-3AD203B41FA5}">
                      <a16:colId xmlns:a16="http://schemas.microsoft.com/office/drawing/2014/main" val="1337409479"/>
                    </a:ext>
                  </a:extLst>
                </a:gridCol>
              </a:tblGrid>
              <a:tr h="547211">
                <a:tc>
                  <a:txBody>
                    <a:bodyPr/>
                    <a:lstStyle/>
                    <a:p>
                      <a:pPr>
                        <a:spcAft>
                          <a:spcPts val="0"/>
                        </a:spcAft>
                      </a:pPr>
                      <a:r>
                        <a:rPr lang="en-US" sz="1600" dirty="0">
                          <a:effectLst/>
                          <a:latin typeface="Arial" panose="020B0604020202020204" pitchFamily="34" charset="0"/>
                          <a:cs typeface="Arial" panose="020B0604020202020204" pitchFamily="34" charset="0"/>
                        </a:rPr>
                        <a:t> Entity</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1600" dirty="0">
                          <a:effectLst/>
                          <a:latin typeface="Arial" panose="020B0604020202020204" pitchFamily="34" charset="0"/>
                          <a:cs typeface="Arial" panose="020B0604020202020204" pitchFamily="34" charset="0"/>
                        </a:rPr>
                        <a:t>R’000</a:t>
                      </a:r>
                      <a:endParaRPr lang="en-ZA"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110856449"/>
                  </a:ext>
                </a:extLst>
              </a:tr>
              <a:tr h="547211">
                <a:tc>
                  <a:txBody>
                    <a:bodyPr/>
                    <a:lstStyle/>
                    <a:p>
                      <a:pPr>
                        <a:spcAft>
                          <a:spcPts val="0"/>
                        </a:spcAft>
                      </a:pPr>
                      <a:r>
                        <a:rPr lang="en-US" sz="1600" b="0" dirty="0">
                          <a:solidFill>
                            <a:schemeClr val="tx1"/>
                          </a:solidFill>
                          <a:effectLst/>
                          <a:latin typeface="Arial" panose="020B0604020202020204" pitchFamily="34" charset="0"/>
                          <a:cs typeface="Arial" panose="020B0604020202020204" pitchFamily="34" charset="0"/>
                        </a:rPr>
                        <a:t>Academy of Science of South Africa </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lumMod val="20000"/>
                        <a:lumOff val="80000"/>
                      </a:schemeClr>
                    </a:solidFill>
                  </a:tcPr>
                </a:tc>
                <a:tc>
                  <a:txBody>
                    <a:bodyPr/>
                    <a:lstStyle/>
                    <a:p>
                      <a:pPr algn="r">
                        <a:spcAft>
                          <a:spcPts val="0"/>
                        </a:spcAft>
                      </a:pPr>
                      <a:r>
                        <a:rPr lang="en-US" sz="1600" b="0" dirty="0">
                          <a:solidFill>
                            <a:schemeClr val="tx1"/>
                          </a:solidFill>
                          <a:effectLst/>
                          <a:latin typeface="Arial" panose="020B0604020202020204" pitchFamily="34" charset="0"/>
                          <a:cs typeface="Arial" panose="020B0604020202020204" pitchFamily="34" charset="0"/>
                        </a:rPr>
                        <a:t>2 790</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lumMod val="20000"/>
                        <a:lumOff val="80000"/>
                      </a:schemeClr>
                    </a:solidFill>
                  </a:tcPr>
                </a:tc>
                <a:extLst>
                  <a:ext uri="{0D108BD9-81ED-4DB2-BD59-A6C34878D82A}">
                    <a16:rowId xmlns:a16="http://schemas.microsoft.com/office/drawing/2014/main" val="99303651"/>
                  </a:ext>
                </a:extLst>
              </a:tr>
              <a:tr h="547211">
                <a:tc>
                  <a:txBody>
                    <a:bodyPr/>
                    <a:lstStyle/>
                    <a:p>
                      <a:pPr>
                        <a:spcAft>
                          <a:spcPts val="0"/>
                        </a:spcAft>
                      </a:pPr>
                      <a:r>
                        <a:rPr lang="en-US" sz="1600" b="0" dirty="0">
                          <a:solidFill>
                            <a:schemeClr val="tx1"/>
                          </a:solidFill>
                          <a:effectLst/>
                          <a:latin typeface="Arial" panose="020B0604020202020204" pitchFamily="34" charset="0"/>
                          <a:cs typeface="Arial" panose="020B0604020202020204" pitchFamily="34" charset="0"/>
                        </a:rPr>
                        <a:t>South African National Space Agency</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b="0" dirty="0">
                          <a:solidFill>
                            <a:schemeClr val="tx1"/>
                          </a:solidFill>
                          <a:effectLst/>
                          <a:latin typeface="Arial" panose="020B0604020202020204" pitchFamily="34" charset="0"/>
                          <a:cs typeface="Arial" panose="020B0604020202020204" pitchFamily="34" charset="0"/>
                        </a:rPr>
                        <a:t>18 209</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2107201752"/>
                  </a:ext>
                </a:extLst>
              </a:tr>
              <a:tr h="547211">
                <a:tc>
                  <a:txBody>
                    <a:bodyPr/>
                    <a:lstStyle/>
                    <a:p>
                      <a:pPr marL="0" marR="0" lvl="0" indent="0" algn="l" defTabSz="912114" rtl="0" eaLnBrk="1" fontAlgn="auto" latinLnBrk="0" hangingPunct="1">
                        <a:lnSpc>
                          <a:spcPct val="100000"/>
                        </a:lnSpc>
                        <a:spcBef>
                          <a:spcPts val="0"/>
                        </a:spcBef>
                        <a:spcAft>
                          <a:spcPts val="0"/>
                        </a:spcAft>
                        <a:buClrTx/>
                        <a:buSzTx/>
                        <a:buFontTx/>
                        <a:buNone/>
                        <a:tabLst/>
                        <a:defRPr/>
                      </a:pPr>
                      <a:endParaRPr lang="en-US" sz="1600" b="0" dirty="0">
                        <a:solidFill>
                          <a:schemeClr val="tx1"/>
                        </a:solidFill>
                        <a:effectLst/>
                        <a:latin typeface="Arial" panose="020B0604020202020204" pitchFamily="34" charset="0"/>
                        <a:cs typeface="Arial" panose="020B0604020202020204" pitchFamily="34" charset="0"/>
                      </a:endParaRPr>
                    </a:p>
                    <a:p>
                      <a:pPr marL="0" marR="0" lvl="0" indent="0" algn="l" defTabSz="912114"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Arial" panose="020B0604020202020204" pitchFamily="34" charset="0"/>
                          <a:cs typeface="Arial" panose="020B0604020202020204" pitchFamily="34" charset="0"/>
                        </a:rPr>
                        <a:t>Human Sciences Research Council</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lumMod val="20000"/>
                        <a:lumOff val="80000"/>
                      </a:schemeClr>
                    </a:solidFill>
                  </a:tcPr>
                </a:tc>
                <a:tc>
                  <a:txBody>
                    <a:bodyPr/>
                    <a:lstStyle/>
                    <a:p>
                      <a:pPr marL="0" marR="0" lvl="0" indent="0" algn="r" defTabSz="912114" rtl="0" eaLnBrk="1" fontAlgn="auto" latinLnBrk="0" hangingPunct="1">
                        <a:lnSpc>
                          <a:spcPct val="100000"/>
                        </a:lnSpc>
                        <a:spcBef>
                          <a:spcPts val="0"/>
                        </a:spcBef>
                        <a:spcAft>
                          <a:spcPts val="0"/>
                        </a:spcAft>
                        <a:buClrTx/>
                        <a:buSzTx/>
                        <a:buFontTx/>
                        <a:buNone/>
                        <a:tabLst/>
                        <a:defRPr/>
                      </a:pPr>
                      <a:endParaRPr lang="en-US" sz="1600" b="0" dirty="0">
                        <a:solidFill>
                          <a:schemeClr val="tx1"/>
                        </a:solidFill>
                        <a:effectLst/>
                        <a:latin typeface="Arial" panose="020B0604020202020204" pitchFamily="34" charset="0"/>
                        <a:cs typeface="Arial" panose="020B0604020202020204" pitchFamily="34" charset="0"/>
                      </a:endParaRPr>
                    </a:p>
                    <a:p>
                      <a:pPr marL="0" marR="0" lvl="0" indent="0" algn="r" defTabSz="912114"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Arial" panose="020B0604020202020204" pitchFamily="34" charset="0"/>
                          <a:cs typeface="Arial" panose="020B0604020202020204" pitchFamily="34" charset="0"/>
                        </a:rPr>
                        <a:t>32 459</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lumMod val="20000"/>
                        <a:lumOff val="80000"/>
                      </a:schemeClr>
                    </a:solidFill>
                  </a:tcPr>
                </a:tc>
                <a:extLst>
                  <a:ext uri="{0D108BD9-81ED-4DB2-BD59-A6C34878D82A}">
                    <a16:rowId xmlns:a16="http://schemas.microsoft.com/office/drawing/2014/main" val="11759895"/>
                  </a:ext>
                </a:extLst>
              </a:tr>
              <a:tr h="547211">
                <a:tc>
                  <a:txBody>
                    <a:bodyPr/>
                    <a:lstStyle/>
                    <a:p>
                      <a:pPr marL="0" marR="0" lvl="0" indent="0" algn="l" defTabSz="912114"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Arial" panose="020B0604020202020204" pitchFamily="34" charset="0"/>
                          <a:cs typeface="Arial" panose="020B0604020202020204" pitchFamily="34" charset="0"/>
                        </a:rPr>
                        <a:t>Technology Innovation Agency</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b="0" dirty="0">
                          <a:solidFill>
                            <a:schemeClr val="tx1"/>
                          </a:solidFill>
                          <a:effectLst/>
                          <a:latin typeface="Arial" panose="020B0604020202020204" pitchFamily="34" charset="0"/>
                          <a:cs typeface="Arial" panose="020B0604020202020204" pitchFamily="34" charset="0"/>
                        </a:rPr>
                        <a:t>45 586</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4095765271"/>
                  </a:ext>
                </a:extLst>
              </a:tr>
              <a:tr h="547211">
                <a:tc>
                  <a:txBody>
                    <a:bodyPr/>
                    <a:lstStyle/>
                    <a:p>
                      <a:pPr>
                        <a:spcAft>
                          <a:spcPts val="0"/>
                        </a:spcAft>
                      </a:pPr>
                      <a:r>
                        <a:rPr lang="en-US" sz="1600" b="0" dirty="0">
                          <a:solidFill>
                            <a:schemeClr val="tx1"/>
                          </a:solidFill>
                          <a:effectLst/>
                          <a:latin typeface="Arial" panose="020B0604020202020204" pitchFamily="34" charset="0"/>
                          <a:cs typeface="Arial" panose="020B0604020202020204" pitchFamily="34" charset="0"/>
                        </a:rPr>
                        <a:t>National Research Foundation</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lumMod val="20000"/>
                        <a:lumOff val="80000"/>
                      </a:schemeClr>
                    </a:solidFill>
                  </a:tcPr>
                </a:tc>
                <a:tc>
                  <a:txBody>
                    <a:bodyPr/>
                    <a:lstStyle/>
                    <a:p>
                      <a:pPr algn="r">
                        <a:spcAft>
                          <a:spcPts val="0"/>
                        </a:spcAft>
                      </a:pPr>
                      <a:r>
                        <a:rPr lang="en-US" sz="1600" b="0" dirty="0">
                          <a:solidFill>
                            <a:schemeClr val="tx1"/>
                          </a:solidFill>
                          <a:effectLst/>
                          <a:latin typeface="Arial" panose="020B0604020202020204" pitchFamily="34" charset="0"/>
                          <a:cs typeface="Arial" panose="020B0604020202020204" pitchFamily="34" charset="0"/>
                        </a:rPr>
                        <a:t>96 610</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lumMod val="20000"/>
                        <a:lumOff val="80000"/>
                      </a:schemeClr>
                    </a:solidFill>
                  </a:tcPr>
                </a:tc>
                <a:extLst>
                  <a:ext uri="{0D108BD9-81ED-4DB2-BD59-A6C34878D82A}">
                    <a16:rowId xmlns:a16="http://schemas.microsoft.com/office/drawing/2014/main" val="3589676100"/>
                  </a:ext>
                </a:extLst>
              </a:tr>
              <a:tr h="547211">
                <a:tc>
                  <a:txBody>
                    <a:bodyPr/>
                    <a:lstStyle/>
                    <a:p>
                      <a:pPr>
                        <a:spcAft>
                          <a:spcPts val="0"/>
                        </a:spcAft>
                      </a:pPr>
                      <a:r>
                        <a:rPr lang="en-US" sz="1600" b="0" dirty="0">
                          <a:solidFill>
                            <a:schemeClr val="tx1"/>
                          </a:solidFill>
                          <a:effectLst/>
                          <a:latin typeface="Arial" panose="020B0604020202020204" pitchFamily="34" charset="0"/>
                          <a:cs typeface="Arial" panose="020B0604020202020204" pitchFamily="34" charset="0"/>
                        </a:rPr>
                        <a:t>Council for Scientific and Industrial Research</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tc>
                  <a:txBody>
                    <a:bodyPr/>
                    <a:lstStyle/>
                    <a:p>
                      <a:pPr algn="r">
                        <a:spcAft>
                          <a:spcPts val="0"/>
                        </a:spcAft>
                      </a:pPr>
                      <a:r>
                        <a:rPr lang="en-US" sz="1600" b="0" dirty="0">
                          <a:solidFill>
                            <a:schemeClr val="tx1"/>
                          </a:solidFill>
                          <a:effectLst/>
                          <a:latin typeface="Arial" panose="020B0604020202020204" pitchFamily="34" charset="0"/>
                          <a:cs typeface="Arial" panose="020B0604020202020204" pitchFamily="34" charset="0"/>
                        </a:rPr>
                        <a:t>99 765</a:t>
                      </a:r>
                      <a:endParaRPr lang="en-ZA"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1">
                        <a:lumMod val="40000"/>
                        <a:lumOff val="60000"/>
                      </a:schemeClr>
                    </a:solidFill>
                  </a:tcPr>
                </a:tc>
                <a:extLst>
                  <a:ext uri="{0D108BD9-81ED-4DB2-BD59-A6C34878D82A}">
                    <a16:rowId xmlns:a16="http://schemas.microsoft.com/office/drawing/2014/main" val="1905351514"/>
                  </a:ext>
                </a:extLst>
              </a:tr>
              <a:tr h="478633">
                <a:tc>
                  <a:txBody>
                    <a:bodyPr/>
                    <a:lstStyle/>
                    <a:p>
                      <a:pPr>
                        <a:spcAft>
                          <a:spcPts val="0"/>
                        </a:spcAft>
                      </a:pPr>
                      <a:r>
                        <a:rPr lang="en-US" sz="1600" b="1" dirty="0">
                          <a:solidFill>
                            <a:schemeClr val="tx1"/>
                          </a:solidFill>
                          <a:effectLst/>
                          <a:latin typeface="Arial" panose="020B0604020202020204" pitchFamily="34" charset="0"/>
                          <a:cs typeface="Arial" panose="020B0604020202020204" pitchFamily="34" charset="0"/>
                        </a:rPr>
                        <a:t>Total</a:t>
                      </a:r>
                      <a:endParaRPr lang="en-ZA"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lumMod val="20000"/>
                        <a:lumOff val="80000"/>
                      </a:schemeClr>
                    </a:solidFill>
                  </a:tcPr>
                </a:tc>
                <a:tc>
                  <a:txBody>
                    <a:bodyPr/>
                    <a:lstStyle/>
                    <a:p>
                      <a:pPr algn="r">
                        <a:spcAft>
                          <a:spcPts val="0"/>
                        </a:spcAft>
                      </a:pPr>
                      <a:r>
                        <a:rPr lang="en-US" sz="1600" b="1" dirty="0">
                          <a:solidFill>
                            <a:schemeClr val="tx1"/>
                          </a:solidFill>
                          <a:effectLst/>
                          <a:latin typeface="Arial" panose="020B0604020202020204" pitchFamily="34" charset="0"/>
                          <a:cs typeface="Arial" panose="020B0604020202020204" pitchFamily="34" charset="0"/>
                        </a:rPr>
                        <a:t>295 418</a:t>
                      </a:r>
                      <a:endParaRPr lang="en-ZA" sz="1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b">
                    <a:solidFill>
                      <a:schemeClr val="accent5">
                        <a:lumMod val="20000"/>
                        <a:lumOff val="80000"/>
                      </a:schemeClr>
                    </a:solidFill>
                  </a:tcPr>
                </a:tc>
                <a:extLst>
                  <a:ext uri="{0D108BD9-81ED-4DB2-BD59-A6C34878D82A}">
                    <a16:rowId xmlns:a16="http://schemas.microsoft.com/office/drawing/2014/main" val="3218803430"/>
                  </a:ext>
                </a:extLst>
              </a:tr>
            </a:tbl>
          </a:graphicData>
        </a:graphic>
      </p:graphicFrame>
      <p:sp>
        <p:nvSpPr>
          <p:cNvPr id="4" name="Slide Number Placeholder 3">
            <a:extLst>
              <a:ext uri="{FF2B5EF4-FFF2-40B4-BE49-F238E27FC236}">
                <a16:creationId xmlns:a16="http://schemas.microsoft.com/office/drawing/2014/main" id="{9FF4E6FA-2634-0A42-BC93-7D02D1DA692C}"/>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6</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061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911DF-5133-AB4C-A1E4-FC5523BA6167}"/>
              </a:ext>
            </a:extLst>
          </p:cNvPr>
          <p:cNvSpPr>
            <a:spLocks noGrp="1"/>
          </p:cNvSpPr>
          <p:nvPr>
            <p:ph type="title"/>
          </p:nvPr>
        </p:nvSpPr>
        <p:spPr>
          <a:xfrm>
            <a:off x="697661" y="269306"/>
            <a:ext cx="7308850" cy="456685"/>
          </a:xfrm>
        </p:spPr>
        <p:txBody>
          <a:bodyPr>
            <a:noAutofit/>
          </a:bodyPr>
          <a:lstStyle/>
          <a:p>
            <a:r>
              <a:rPr lang="en-US" sz="2400" b="1" dirty="0"/>
              <a:t>Budget cuts to entities’ parliamentary grants </a:t>
            </a:r>
          </a:p>
        </p:txBody>
      </p:sp>
      <p:sp>
        <p:nvSpPr>
          <p:cNvPr id="3" name="Content Placeholder 2">
            <a:extLst>
              <a:ext uri="{FF2B5EF4-FFF2-40B4-BE49-F238E27FC236}">
                <a16:creationId xmlns:a16="http://schemas.microsoft.com/office/drawing/2014/main" id="{27859235-1796-F64E-8E6D-B0FFFE1554D9}"/>
              </a:ext>
            </a:extLst>
          </p:cNvPr>
          <p:cNvSpPr>
            <a:spLocks noGrp="1"/>
          </p:cNvSpPr>
          <p:nvPr>
            <p:ph idx="1"/>
          </p:nvPr>
        </p:nvSpPr>
        <p:spPr>
          <a:xfrm>
            <a:off x="628650" y="1524124"/>
            <a:ext cx="7886700" cy="5316414"/>
          </a:xfrm>
        </p:spPr>
        <p:txBody>
          <a:bodyPr/>
          <a:lstStyle/>
          <a:p>
            <a:pPr marL="0" lvl="0" indent="0">
              <a:buNone/>
            </a:pPr>
            <a:endParaRPr lang="en-ZA" dirty="0"/>
          </a:p>
          <a:p>
            <a:pPr lvl="0" algn="just">
              <a:lnSpc>
                <a:spcPct val="100000"/>
              </a:lnSpc>
              <a:spcBef>
                <a:spcPts val="0"/>
              </a:spcBef>
            </a:pPr>
            <a:r>
              <a:rPr lang="en-ZA" dirty="0">
                <a:solidFill>
                  <a:schemeClr val="tx1"/>
                </a:solidFill>
              </a:rPr>
              <a:t>Funds are normally to used cover salaries, and administrative and operational expenses.</a:t>
            </a:r>
          </a:p>
          <a:p>
            <a:pPr marL="0" lvl="0" indent="0" algn="just">
              <a:lnSpc>
                <a:spcPct val="100000"/>
              </a:lnSpc>
              <a:spcBef>
                <a:spcPts val="0"/>
              </a:spcBef>
              <a:buNone/>
            </a:pPr>
            <a:endParaRPr lang="en-ZA" dirty="0">
              <a:solidFill>
                <a:schemeClr val="tx1"/>
              </a:solidFill>
            </a:endParaRPr>
          </a:p>
          <a:p>
            <a:pPr algn="just">
              <a:lnSpc>
                <a:spcPct val="100000"/>
              </a:lnSpc>
              <a:spcBef>
                <a:spcPts val="0"/>
              </a:spcBef>
            </a:pPr>
            <a:r>
              <a:rPr lang="en-US" dirty="0">
                <a:solidFill>
                  <a:schemeClr val="tx1"/>
                </a:solidFill>
              </a:rPr>
              <a:t>Most entities have projects embedded in their parliamentary grants.</a:t>
            </a:r>
          </a:p>
          <a:p>
            <a:pPr marL="0" indent="0" algn="just">
              <a:lnSpc>
                <a:spcPct val="100000"/>
              </a:lnSpc>
              <a:spcBef>
                <a:spcPts val="0"/>
              </a:spcBef>
              <a:buNone/>
            </a:pPr>
            <a:endParaRPr lang="en-ZA" dirty="0">
              <a:solidFill>
                <a:schemeClr val="tx1"/>
              </a:solidFill>
            </a:endParaRPr>
          </a:p>
          <a:p>
            <a:pPr lvl="0" algn="just">
              <a:lnSpc>
                <a:spcPct val="100000"/>
              </a:lnSpc>
              <a:spcBef>
                <a:spcPts val="0"/>
              </a:spcBef>
            </a:pPr>
            <a:r>
              <a:rPr lang="en-ZA" dirty="0">
                <a:solidFill>
                  <a:schemeClr val="tx1"/>
                </a:solidFill>
              </a:rPr>
              <a:t>A cut of 20% across all entities would have a severe impact on their sustainability. </a:t>
            </a:r>
          </a:p>
          <a:p>
            <a:pPr marL="0" lvl="0" indent="0" algn="just">
              <a:lnSpc>
                <a:spcPct val="100000"/>
              </a:lnSpc>
              <a:spcBef>
                <a:spcPts val="0"/>
              </a:spcBef>
              <a:buNone/>
            </a:pPr>
            <a:endParaRPr lang="en-ZA" dirty="0">
              <a:solidFill>
                <a:schemeClr val="tx1"/>
              </a:solidFill>
            </a:endParaRPr>
          </a:p>
          <a:p>
            <a:pPr lvl="0" algn="just">
              <a:lnSpc>
                <a:spcPct val="100000"/>
              </a:lnSpc>
              <a:spcBef>
                <a:spcPts val="0"/>
              </a:spcBef>
            </a:pPr>
            <a:r>
              <a:rPr lang="en-US" dirty="0">
                <a:solidFill>
                  <a:schemeClr val="tx1"/>
                </a:solidFill>
              </a:rPr>
              <a:t>The Department proposed a smaller cut of 10% (as opposed to the 20% requested by National Treasury) in order to minimise the impact of the cuts on entities.</a:t>
            </a:r>
          </a:p>
          <a:p>
            <a:pPr marL="0" lvl="0" indent="0" algn="just">
              <a:lnSpc>
                <a:spcPct val="100000"/>
              </a:lnSpc>
              <a:spcBef>
                <a:spcPts val="0"/>
              </a:spcBef>
              <a:buNone/>
            </a:pPr>
            <a:endParaRPr lang="en-ZA" dirty="0">
              <a:solidFill>
                <a:schemeClr val="tx1"/>
              </a:solidFill>
            </a:endParaRPr>
          </a:p>
          <a:p>
            <a:pPr lvl="0" algn="just">
              <a:lnSpc>
                <a:spcPct val="100000"/>
              </a:lnSpc>
              <a:spcBef>
                <a:spcPts val="0"/>
              </a:spcBef>
            </a:pPr>
            <a:r>
              <a:rPr lang="en-US" dirty="0">
                <a:solidFill>
                  <a:schemeClr val="tx1"/>
                </a:solidFill>
              </a:rPr>
              <a:t>Entities are expected to realise savings in areas in which there will be little or no activity during the lockdown.</a:t>
            </a:r>
          </a:p>
          <a:p>
            <a:pPr marL="0" indent="0">
              <a:buNone/>
            </a:pPr>
            <a:endParaRPr lang="en-US" dirty="0"/>
          </a:p>
        </p:txBody>
      </p:sp>
      <p:sp>
        <p:nvSpPr>
          <p:cNvPr id="4" name="Slide Number Placeholder 3">
            <a:extLst>
              <a:ext uri="{FF2B5EF4-FFF2-40B4-BE49-F238E27FC236}">
                <a16:creationId xmlns:a16="http://schemas.microsoft.com/office/drawing/2014/main" id="{138A131D-010D-0544-86FD-38C23066FE30}"/>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7</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989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C27C3-97D4-3245-81AE-B73FB50B4740}"/>
              </a:ext>
            </a:extLst>
          </p:cNvPr>
          <p:cNvSpPr>
            <a:spLocks noGrp="1"/>
          </p:cNvSpPr>
          <p:nvPr>
            <p:ph type="title"/>
          </p:nvPr>
        </p:nvSpPr>
        <p:spPr>
          <a:xfrm>
            <a:off x="438868" y="285152"/>
            <a:ext cx="7514686" cy="639247"/>
          </a:xfrm>
        </p:spPr>
        <p:txBody>
          <a:bodyPr>
            <a:noAutofit/>
          </a:bodyPr>
          <a:lstStyle/>
          <a:p>
            <a:r>
              <a:rPr lang="en-US" sz="2400" b="1" dirty="0"/>
              <a:t>Transfer funding for specific programmes/projects</a:t>
            </a:r>
          </a:p>
        </p:txBody>
      </p:sp>
      <p:sp>
        <p:nvSpPr>
          <p:cNvPr id="3" name="Content Placeholder 2">
            <a:extLst>
              <a:ext uri="{FF2B5EF4-FFF2-40B4-BE49-F238E27FC236}">
                <a16:creationId xmlns:a16="http://schemas.microsoft.com/office/drawing/2014/main" id="{5302D880-FCA6-8F4F-A0A6-7E5D6044FE14}"/>
              </a:ext>
            </a:extLst>
          </p:cNvPr>
          <p:cNvSpPr>
            <a:spLocks noGrp="1"/>
          </p:cNvSpPr>
          <p:nvPr>
            <p:ph idx="1"/>
          </p:nvPr>
        </p:nvSpPr>
        <p:spPr>
          <a:xfrm>
            <a:off x="438868" y="1342489"/>
            <a:ext cx="7886700" cy="5316414"/>
          </a:xfrm>
        </p:spPr>
        <p:txBody>
          <a:bodyPr/>
          <a:lstStyle/>
          <a:p>
            <a:pPr algn="just">
              <a:lnSpc>
                <a:spcPct val="100000"/>
              </a:lnSpc>
            </a:pPr>
            <a:r>
              <a:rPr lang="en-US" dirty="0">
                <a:solidFill>
                  <a:schemeClr val="tx1"/>
                </a:solidFill>
              </a:rPr>
              <a:t>The following were considered when proposing cuts:</a:t>
            </a:r>
          </a:p>
          <a:p>
            <a:pPr lvl="1" algn="just">
              <a:lnSpc>
                <a:spcPct val="100000"/>
              </a:lnSpc>
              <a:buFont typeface="Courier New" panose="02070309020205020404" pitchFamily="49" charset="0"/>
              <a:buChar char="o"/>
            </a:pPr>
            <a:r>
              <a:rPr lang="en-US" dirty="0">
                <a:solidFill>
                  <a:schemeClr val="tx1"/>
                </a:solidFill>
              </a:rPr>
              <a:t>Projects that it would not be feasible to implement due to COVID-19, e.g. infrastructure and science awareness projects.</a:t>
            </a:r>
            <a:endParaRPr lang="en-ZA" dirty="0">
              <a:solidFill>
                <a:schemeClr val="tx1"/>
              </a:solidFill>
            </a:endParaRPr>
          </a:p>
          <a:p>
            <a:pPr lvl="1" algn="just">
              <a:lnSpc>
                <a:spcPct val="100000"/>
              </a:lnSpc>
              <a:buFont typeface="Courier New" panose="02070309020205020404" pitchFamily="49" charset="0"/>
              <a:buChar char="o"/>
            </a:pPr>
            <a:r>
              <a:rPr lang="en-US" dirty="0">
                <a:solidFill>
                  <a:schemeClr val="tx1"/>
                </a:solidFill>
              </a:rPr>
              <a:t>Projects that were allocated funds during the last quarter of the financial year and that had slim prospects of spending new money in 2020/21.</a:t>
            </a:r>
          </a:p>
          <a:p>
            <a:pPr lvl="1" algn="just">
              <a:lnSpc>
                <a:spcPct val="100000"/>
              </a:lnSpc>
              <a:buFont typeface="Courier New" panose="02070309020205020404" pitchFamily="49" charset="0"/>
              <a:buChar char="o"/>
            </a:pPr>
            <a:r>
              <a:rPr lang="en-US" dirty="0">
                <a:solidFill>
                  <a:schemeClr val="tx1"/>
                </a:solidFill>
              </a:rPr>
              <a:t>Projects that could be delayed until the 2021/22 financial year. </a:t>
            </a:r>
          </a:p>
          <a:p>
            <a:pPr marL="456057" lvl="1" indent="0" algn="just">
              <a:lnSpc>
                <a:spcPct val="100000"/>
              </a:lnSpc>
              <a:buNone/>
            </a:pPr>
            <a:endParaRPr lang="en-US" dirty="0">
              <a:solidFill>
                <a:schemeClr val="tx1"/>
              </a:solidFill>
            </a:endParaRPr>
          </a:p>
          <a:p>
            <a:pPr algn="just">
              <a:lnSpc>
                <a:spcPct val="100000"/>
              </a:lnSpc>
            </a:pPr>
            <a:r>
              <a:rPr lang="en-US" dirty="0">
                <a:solidFill>
                  <a:schemeClr val="tx1"/>
                </a:solidFill>
              </a:rPr>
              <a:t>However, the above cuts were not enough and critical areas such as human resource development had to be compromised. </a:t>
            </a:r>
          </a:p>
          <a:p>
            <a:pPr marL="0" indent="0" algn="just">
              <a:lnSpc>
                <a:spcPct val="100000"/>
              </a:lnSpc>
              <a:buNone/>
            </a:pPr>
            <a:endParaRPr lang="en-US" dirty="0">
              <a:solidFill>
                <a:schemeClr val="tx1"/>
              </a:solidFill>
            </a:endParaRPr>
          </a:p>
          <a:p>
            <a:pPr algn="just">
              <a:lnSpc>
                <a:spcPct val="100000"/>
              </a:lnSpc>
            </a:pPr>
            <a:r>
              <a:rPr lang="en-US" dirty="0">
                <a:solidFill>
                  <a:schemeClr val="tx1"/>
                </a:solidFill>
              </a:rPr>
              <a:t>The National Treasury was made aware of the impact these cuts would have. </a:t>
            </a:r>
            <a:endParaRPr lang="en-ZA" dirty="0">
              <a:solidFill>
                <a:schemeClr val="tx1"/>
              </a:solidFill>
            </a:endParaRPr>
          </a:p>
          <a:p>
            <a:pPr lvl="1" algn="just">
              <a:lnSpc>
                <a:spcPct val="150000"/>
              </a:lnSpc>
              <a:buFont typeface="Courier New" panose="02070309020205020404" pitchFamily="49" charset="0"/>
              <a:buChar char="o"/>
            </a:pPr>
            <a:endParaRPr lang="en-ZA"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68F31591-C635-6849-B8B2-4BD8C41B0CEE}"/>
              </a:ext>
            </a:extLst>
          </p:cNvPr>
          <p:cNvSpPr>
            <a:spLocks noGrp="1"/>
          </p:cNvSpPr>
          <p:nvPr>
            <p:ph type="sldNum" sz="quarter" idx="12"/>
          </p:nvPr>
        </p:nvSpPr>
        <p:spPr/>
        <p:txBody>
          <a:bodyPr/>
          <a:lstStyle/>
          <a:p>
            <a:fld id="{6BEAD508-187F-9C41-8168-FD791BBC9830}" type="slidenum">
              <a:rPr lang="en-US" smtClean="0">
                <a:solidFill>
                  <a:schemeClr val="tx1"/>
                </a:solidFill>
                <a:latin typeface="Arial" panose="020B0604020202020204" pitchFamily="34" charset="0"/>
                <a:cs typeface="Arial" panose="020B0604020202020204" pitchFamily="34" charset="0"/>
              </a:rPr>
              <a:pPr/>
              <a:t>8</a:t>
            </a:fld>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91422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8306</TotalTime>
  <Words>2335</Words>
  <Application>Microsoft Office PowerPoint</Application>
  <PresentationFormat>Custom</PresentationFormat>
  <Paragraphs>411</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Narrow</vt:lpstr>
      <vt:lpstr>Calibri</vt:lpstr>
      <vt:lpstr>Courier New</vt:lpstr>
      <vt:lpstr>Gill Sans MT</vt:lpstr>
      <vt:lpstr>Roboto</vt:lpstr>
      <vt:lpstr>Roboto Condensed</vt:lpstr>
      <vt:lpstr>Times New Roman</vt:lpstr>
      <vt:lpstr>Office Theme</vt:lpstr>
      <vt:lpstr>Contents</vt:lpstr>
      <vt:lpstr>Contents</vt:lpstr>
      <vt:lpstr>Original budget per economic classification</vt:lpstr>
      <vt:lpstr>Original MTEF allocation to public entities</vt:lpstr>
      <vt:lpstr>Budget cuts per economic classification</vt:lpstr>
      <vt:lpstr>Budget reduction: DSI operational budget</vt:lpstr>
      <vt:lpstr>Budget cuts per entity (parliamentary grants) </vt:lpstr>
      <vt:lpstr>Budget cuts to entities’ parliamentary grants </vt:lpstr>
      <vt:lpstr>Transfer funding for specific programmes/projects</vt:lpstr>
      <vt:lpstr>Budget cuts per Programme (excluding parliamentary grants)</vt:lpstr>
      <vt:lpstr>Reasons for Programme 4 cuts</vt:lpstr>
      <vt:lpstr>COVID-19 interventions</vt:lpstr>
      <vt:lpstr>COVID-19 interventions (cont.)</vt:lpstr>
      <vt:lpstr>2020/21 Special Adjustment Budget</vt:lpstr>
      <vt:lpstr>Impact of the budget cuts</vt:lpstr>
      <vt:lpstr>Programme 1: Administration</vt:lpstr>
      <vt:lpstr>Programme 2: Technology Innovation</vt:lpstr>
      <vt:lpstr>Programme 3: International Cooperation and Resources</vt:lpstr>
      <vt:lpstr>Programme 4: Research Development and Support</vt:lpstr>
      <vt:lpstr>Programme 4: Research Development and Support (cont.)</vt:lpstr>
      <vt:lpstr>Programme 5: Socio-economic Innovation Partnerships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Babulele Bingwa</cp:lastModifiedBy>
  <cp:revision>314</cp:revision>
  <cp:lastPrinted>2020-02-06T06:48:56Z</cp:lastPrinted>
  <dcterms:created xsi:type="dcterms:W3CDTF">2018-03-06T16:17:46Z</dcterms:created>
  <dcterms:modified xsi:type="dcterms:W3CDTF">2020-07-10T14:37:25Z</dcterms:modified>
</cp:coreProperties>
</file>